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43891200" cy="21945600"/>
  <p:notesSz cx="21275675" cy="43221275"/>
  <p:defaultTextStyle>
    <a:defPPr>
      <a:defRPr lang="en-US"/>
    </a:defPPr>
    <a:lvl1pPr marL="0" algn="l" defTabSz="3762024" rtl="0" eaLnBrk="1" latinLnBrk="0" hangingPunct="1">
      <a:defRPr sz="7400" kern="1200">
        <a:solidFill>
          <a:schemeClr val="tx1"/>
        </a:solidFill>
        <a:latin typeface="+mn-lt"/>
        <a:ea typeface="+mn-ea"/>
        <a:cs typeface="+mn-cs"/>
      </a:defRPr>
    </a:lvl1pPr>
    <a:lvl2pPr marL="1881012" algn="l" defTabSz="3762024" rtl="0" eaLnBrk="1" latinLnBrk="0" hangingPunct="1">
      <a:defRPr sz="7400" kern="1200">
        <a:solidFill>
          <a:schemeClr val="tx1"/>
        </a:solidFill>
        <a:latin typeface="+mn-lt"/>
        <a:ea typeface="+mn-ea"/>
        <a:cs typeface="+mn-cs"/>
      </a:defRPr>
    </a:lvl2pPr>
    <a:lvl3pPr marL="3762024" algn="l" defTabSz="3762024" rtl="0" eaLnBrk="1" latinLnBrk="0" hangingPunct="1">
      <a:defRPr sz="7400" kern="1200">
        <a:solidFill>
          <a:schemeClr val="tx1"/>
        </a:solidFill>
        <a:latin typeface="+mn-lt"/>
        <a:ea typeface="+mn-ea"/>
        <a:cs typeface="+mn-cs"/>
      </a:defRPr>
    </a:lvl3pPr>
    <a:lvl4pPr marL="5643037" algn="l" defTabSz="3762024" rtl="0" eaLnBrk="1" latinLnBrk="0" hangingPunct="1">
      <a:defRPr sz="7400" kern="1200">
        <a:solidFill>
          <a:schemeClr val="tx1"/>
        </a:solidFill>
        <a:latin typeface="+mn-lt"/>
        <a:ea typeface="+mn-ea"/>
        <a:cs typeface="+mn-cs"/>
      </a:defRPr>
    </a:lvl4pPr>
    <a:lvl5pPr marL="7524049" algn="l" defTabSz="3762024" rtl="0" eaLnBrk="1" latinLnBrk="0" hangingPunct="1">
      <a:defRPr sz="7400" kern="1200">
        <a:solidFill>
          <a:schemeClr val="tx1"/>
        </a:solidFill>
        <a:latin typeface="+mn-lt"/>
        <a:ea typeface="+mn-ea"/>
        <a:cs typeface="+mn-cs"/>
      </a:defRPr>
    </a:lvl5pPr>
    <a:lvl6pPr marL="9405061" algn="l" defTabSz="3762024" rtl="0" eaLnBrk="1" latinLnBrk="0" hangingPunct="1">
      <a:defRPr sz="7400" kern="1200">
        <a:solidFill>
          <a:schemeClr val="tx1"/>
        </a:solidFill>
        <a:latin typeface="+mn-lt"/>
        <a:ea typeface="+mn-ea"/>
        <a:cs typeface="+mn-cs"/>
      </a:defRPr>
    </a:lvl6pPr>
    <a:lvl7pPr marL="11286073" algn="l" defTabSz="3762024" rtl="0" eaLnBrk="1" latinLnBrk="0" hangingPunct="1">
      <a:defRPr sz="7400" kern="1200">
        <a:solidFill>
          <a:schemeClr val="tx1"/>
        </a:solidFill>
        <a:latin typeface="+mn-lt"/>
        <a:ea typeface="+mn-ea"/>
        <a:cs typeface="+mn-cs"/>
      </a:defRPr>
    </a:lvl7pPr>
    <a:lvl8pPr marL="13167086" algn="l" defTabSz="3762024" rtl="0" eaLnBrk="1" latinLnBrk="0" hangingPunct="1">
      <a:defRPr sz="7400" kern="1200">
        <a:solidFill>
          <a:schemeClr val="tx1"/>
        </a:solidFill>
        <a:latin typeface="+mn-lt"/>
        <a:ea typeface="+mn-ea"/>
        <a:cs typeface="+mn-cs"/>
      </a:defRPr>
    </a:lvl8pPr>
    <a:lvl9pPr marL="15048098" algn="l" defTabSz="3762024" rtl="0" eaLnBrk="1" latinLnBrk="0" hangingPunct="1">
      <a:defRPr sz="74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02825"/>
    <a:srgbClr val="FFF4D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5677" autoAdjust="0"/>
    <p:restoredTop sz="99863" autoAdjust="0"/>
  </p:normalViewPr>
  <p:slideViewPr>
    <p:cSldViewPr>
      <p:cViewPr>
        <p:scale>
          <a:sx n="100" d="100"/>
          <a:sy n="100" d="100"/>
        </p:scale>
        <p:origin x="7854" y="2718"/>
      </p:cViewPr>
      <p:guideLst>
        <p:guide orient="horz" pos="6912"/>
        <p:guide pos="13824"/>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6817362"/>
            <a:ext cx="37307520" cy="4704080"/>
          </a:xfrm>
        </p:spPr>
        <p:txBody>
          <a:bodyPr/>
          <a:lstStyle/>
          <a:p>
            <a:r>
              <a:rPr lang="en-US" smtClean="0"/>
              <a:t>Click to edit Master title style</a:t>
            </a:r>
            <a:endParaRPr lang="en-US"/>
          </a:p>
        </p:txBody>
      </p:sp>
      <p:sp>
        <p:nvSpPr>
          <p:cNvPr id="3" name="Subtitle 2"/>
          <p:cNvSpPr>
            <a:spLocks noGrp="1"/>
          </p:cNvSpPr>
          <p:nvPr>
            <p:ph type="subTitle" idx="1"/>
          </p:nvPr>
        </p:nvSpPr>
        <p:spPr>
          <a:xfrm>
            <a:off x="6583680" y="12435840"/>
            <a:ext cx="30723840" cy="5608320"/>
          </a:xfrm>
        </p:spPr>
        <p:txBody>
          <a:bodyPr/>
          <a:lstStyle>
            <a:lvl1pPr marL="0" indent="0" algn="ctr">
              <a:buNone/>
              <a:defRPr>
                <a:solidFill>
                  <a:schemeClr val="tx1">
                    <a:tint val="75000"/>
                  </a:schemeClr>
                </a:solidFill>
              </a:defRPr>
            </a:lvl1pPr>
            <a:lvl2pPr marL="1881012" indent="0" algn="ctr">
              <a:buNone/>
              <a:defRPr>
                <a:solidFill>
                  <a:schemeClr val="tx1">
                    <a:tint val="75000"/>
                  </a:schemeClr>
                </a:solidFill>
              </a:defRPr>
            </a:lvl2pPr>
            <a:lvl3pPr marL="3762024" indent="0" algn="ctr">
              <a:buNone/>
              <a:defRPr>
                <a:solidFill>
                  <a:schemeClr val="tx1">
                    <a:tint val="75000"/>
                  </a:schemeClr>
                </a:solidFill>
              </a:defRPr>
            </a:lvl3pPr>
            <a:lvl4pPr marL="5643037" indent="0" algn="ctr">
              <a:buNone/>
              <a:defRPr>
                <a:solidFill>
                  <a:schemeClr val="tx1">
                    <a:tint val="75000"/>
                  </a:schemeClr>
                </a:solidFill>
              </a:defRPr>
            </a:lvl4pPr>
            <a:lvl5pPr marL="7524049" indent="0" algn="ctr">
              <a:buNone/>
              <a:defRPr>
                <a:solidFill>
                  <a:schemeClr val="tx1">
                    <a:tint val="75000"/>
                  </a:schemeClr>
                </a:solidFill>
              </a:defRPr>
            </a:lvl5pPr>
            <a:lvl6pPr marL="9405061" indent="0" algn="ctr">
              <a:buNone/>
              <a:defRPr>
                <a:solidFill>
                  <a:schemeClr val="tx1">
                    <a:tint val="75000"/>
                  </a:schemeClr>
                </a:solidFill>
              </a:defRPr>
            </a:lvl6pPr>
            <a:lvl7pPr marL="11286073" indent="0" algn="ctr">
              <a:buNone/>
              <a:defRPr>
                <a:solidFill>
                  <a:schemeClr val="tx1">
                    <a:tint val="75000"/>
                  </a:schemeClr>
                </a:solidFill>
              </a:defRPr>
            </a:lvl7pPr>
            <a:lvl8pPr marL="13167086" indent="0" algn="ctr">
              <a:buNone/>
              <a:defRPr>
                <a:solidFill>
                  <a:schemeClr val="tx1">
                    <a:tint val="75000"/>
                  </a:schemeClr>
                </a:solidFill>
              </a:defRPr>
            </a:lvl8pPr>
            <a:lvl9pPr marL="15048098"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5F42D8F-9744-48DB-AD36-48F0380401B8}" type="datetimeFigureOut">
              <a:rPr lang="en-US" smtClean="0"/>
              <a:t>4/22/2013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4BEE73-96EC-4170-8183-E27D649616F9}" type="slidenum">
              <a:rPr lang="en-US" smtClean="0"/>
              <a:t>‹#›</a:t>
            </a:fld>
            <a:endParaRPr lang="en-US"/>
          </a:p>
        </p:txBody>
      </p:sp>
    </p:spTree>
    <p:extLst>
      <p:ext uri="{BB962C8B-B14F-4D97-AF65-F5344CB8AC3E}">
        <p14:creationId xmlns:p14="http://schemas.microsoft.com/office/powerpoint/2010/main" val="699768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5F42D8F-9744-48DB-AD36-48F0380401B8}" type="datetimeFigureOut">
              <a:rPr lang="en-US" smtClean="0"/>
              <a:t>4/22/2013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4BEE73-96EC-4170-8183-E27D649616F9}" type="slidenum">
              <a:rPr lang="en-US" smtClean="0"/>
              <a:t>‹#›</a:t>
            </a:fld>
            <a:endParaRPr lang="en-US"/>
          </a:p>
        </p:txBody>
      </p:sp>
    </p:spTree>
    <p:extLst>
      <p:ext uri="{BB962C8B-B14F-4D97-AF65-F5344CB8AC3E}">
        <p14:creationId xmlns:p14="http://schemas.microsoft.com/office/powerpoint/2010/main" val="22653519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2742905" y="2814321"/>
            <a:ext cx="47404018" cy="5991860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530843" y="2814321"/>
            <a:ext cx="141480542" cy="5991860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5F42D8F-9744-48DB-AD36-48F0380401B8}" type="datetimeFigureOut">
              <a:rPr lang="en-US" smtClean="0"/>
              <a:t>4/22/2013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4BEE73-96EC-4170-8183-E27D649616F9}" type="slidenum">
              <a:rPr lang="en-US" smtClean="0"/>
              <a:t>‹#›</a:t>
            </a:fld>
            <a:endParaRPr lang="en-US"/>
          </a:p>
        </p:txBody>
      </p:sp>
    </p:spTree>
    <p:extLst>
      <p:ext uri="{BB962C8B-B14F-4D97-AF65-F5344CB8AC3E}">
        <p14:creationId xmlns:p14="http://schemas.microsoft.com/office/powerpoint/2010/main" val="2147779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5F42D8F-9744-48DB-AD36-48F0380401B8}" type="datetimeFigureOut">
              <a:rPr lang="en-US" smtClean="0"/>
              <a:t>4/22/2013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4BEE73-96EC-4170-8183-E27D649616F9}" type="slidenum">
              <a:rPr lang="en-US" smtClean="0"/>
              <a:t>‹#›</a:t>
            </a:fld>
            <a:endParaRPr lang="en-US"/>
          </a:p>
        </p:txBody>
      </p:sp>
    </p:spTree>
    <p:extLst>
      <p:ext uri="{BB962C8B-B14F-4D97-AF65-F5344CB8AC3E}">
        <p14:creationId xmlns:p14="http://schemas.microsoft.com/office/powerpoint/2010/main" val="18739989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2" y="14102082"/>
            <a:ext cx="37307520" cy="4358640"/>
          </a:xfrm>
        </p:spPr>
        <p:txBody>
          <a:bodyPr anchor="t"/>
          <a:lstStyle>
            <a:lvl1pPr algn="l">
              <a:defRPr sz="16500" b="1" cap="all"/>
            </a:lvl1pPr>
          </a:lstStyle>
          <a:p>
            <a:r>
              <a:rPr lang="en-US" smtClean="0"/>
              <a:t>Click to edit Master title style</a:t>
            </a:r>
            <a:endParaRPr lang="en-US"/>
          </a:p>
        </p:txBody>
      </p:sp>
      <p:sp>
        <p:nvSpPr>
          <p:cNvPr id="3" name="Text Placeholder 2"/>
          <p:cNvSpPr>
            <a:spLocks noGrp="1"/>
          </p:cNvSpPr>
          <p:nvPr>
            <p:ph type="body" idx="1"/>
          </p:nvPr>
        </p:nvSpPr>
        <p:spPr>
          <a:xfrm>
            <a:off x="3467102" y="9301483"/>
            <a:ext cx="37307520" cy="4800598"/>
          </a:xfrm>
        </p:spPr>
        <p:txBody>
          <a:bodyPr anchor="b"/>
          <a:lstStyle>
            <a:lvl1pPr marL="0" indent="0">
              <a:buNone/>
              <a:defRPr sz="8200">
                <a:solidFill>
                  <a:schemeClr val="tx1">
                    <a:tint val="75000"/>
                  </a:schemeClr>
                </a:solidFill>
              </a:defRPr>
            </a:lvl1pPr>
            <a:lvl2pPr marL="1881012" indent="0">
              <a:buNone/>
              <a:defRPr sz="7400">
                <a:solidFill>
                  <a:schemeClr val="tx1">
                    <a:tint val="75000"/>
                  </a:schemeClr>
                </a:solidFill>
              </a:defRPr>
            </a:lvl2pPr>
            <a:lvl3pPr marL="3762024" indent="0">
              <a:buNone/>
              <a:defRPr sz="6600">
                <a:solidFill>
                  <a:schemeClr val="tx1">
                    <a:tint val="75000"/>
                  </a:schemeClr>
                </a:solidFill>
              </a:defRPr>
            </a:lvl3pPr>
            <a:lvl4pPr marL="5643037" indent="0">
              <a:buNone/>
              <a:defRPr sz="5800">
                <a:solidFill>
                  <a:schemeClr val="tx1">
                    <a:tint val="75000"/>
                  </a:schemeClr>
                </a:solidFill>
              </a:defRPr>
            </a:lvl4pPr>
            <a:lvl5pPr marL="7524049" indent="0">
              <a:buNone/>
              <a:defRPr sz="5800">
                <a:solidFill>
                  <a:schemeClr val="tx1">
                    <a:tint val="75000"/>
                  </a:schemeClr>
                </a:solidFill>
              </a:defRPr>
            </a:lvl5pPr>
            <a:lvl6pPr marL="9405061" indent="0">
              <a:buNone/>
              <a:defRPr sz="5800">
                <a:solidFill>
                  <a:schemeClr val="tx1">
                    <a:tint val="75000"/>
                  </a:schemeClr>
                </a:solidFill>
              </a:defRPr>
            </a:lvl6pPr>
            <a:lvl7pPr marL="11286073" indent="0">
              <a:buNone/>
              <a:defRPr sz="5800">
                <a:solidFill>
                  <a:schemeClr val="tx1">
                    <a:tint val="75000"/>
                  </a:schemeClr>
                </a:solidFill>
              </a:defRPr>
            </a:lvl7pPr>
            <a:lvl8pPr marL="13167086" indent="0">
              <a:buNone/>
              <a:defRPr sz="5800">
                <a:solidFill>
                  <a:schemeClr val="tx1">
                    <a:tint val="75000"/>
                  </a:schemeClr>
                </a:solidFill>
              </a:defRPr>
            </a:lvl8pPr>
            <a:lvl9pPr marL="15048098" indent="0">
              <a:buNone/>
              <a:defRPr sz="58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5F42D8F-9744-48DB-AD36-48F0380401B8}" type="datetimeFigureOut">
              <a:rPr lang="en-US" smtClean="0"/>
              <a:t>4/22/2013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4BEE73-96EC-4170-8183-E27D649616F9}" type="slidenum">
              <a:rPr lang="en-US" smtClean="0"/>
              <a:t>‹#›</a:t>
            </a:fld>
            <a:endParaRPr lang="en-US"/>
          </a:p>
        </p:txBody>
      </p:sp>
    </p:spTree>
    <p:extLst>
      <p:ext uri="{BB962C8B-B14F-4D97-AF65-F5344CB8AC3E}">
        <p14:creationId xmlns:p14="http://schemas.microsoft.com/office/powerpoint/2010/main" val="15732128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530842" y="16388081"/>
            <a:ext cx="94442280" cy="46344842"/>
          </a:xfrm>
        </p:spPr>
        <p:txBody>
          <a:bodyPr/>
          <a:lstStyle>
            <a:lvl1pPr>
              <a:defRPr sz="11500"/>
            </a:lvl1pPr>
            <a:lvl2pPr>
              <a:defRPr sz="9900"/>
            </a:lvl2pPr>
            <a:lvl3pPr>
              <a:defRPr sz="8200"/>
            </a:lvl3pPr>
            <a:lvl4pPr>
              <a:defRPr sz="7400"/>
            </a:lvl4pPr>
            <a:lvl5pPr>
              <a:defRPr sz="7400"/>
            </a:lvl5pPr>
            <a:lvl6pPr>
              <a:defRPr sz="7400"/>
            </a:lvl6pPr>
            <a:lvl7pPr>
              <a:defRPr sz="7400"/>
            </a:lvl7pPr>
            <a:lvl8pPr>
              <a:defRPr sz="7400"/>
            </a:lvl8pPr>
            <a:lvl9pPr>
              <a:defRPr sz="7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05704642" y="16388081"/>
            <a:ext cx="94442280" cy="46344842"/>
          </a:xfrm>
        </p:spPr>
        <p:txBody>
          <a:bodyPr/>
          <a:lstStyle>
            <a:lvl1pPr>
              <a:defRPr sz="11500"/>
            </a:lvl1pPr>
            <a:lvl2pPr>
              <a:defRPr sz="9900"/>
            </a:lvl2pPr>
            <a:lvl3pPr>
              <a:defRPr sz="8200"/>
            </a:lvl3pPr>
            <a:lvl4pPr>
              <a:defRPr sz="7400"/>
            </a:lvl4pPr>
            <a:lvl5pPr>
              <a:defRPr sz="7400"/>
            </a:lvl5pPr>
            <a:lvl6pPr>
              <a:defRPr sz="7400"/>
            </a:lvl6pPr>
            <a:lvl7pPr>
              <a:defRPr sz="7400"/>
            </a:lvl7pPr>
            <a:lvl8pPr>
              <a:defRPr sz="7400"/>
            </a:lvl8pPr>
            <a:lvl9pPr>
              <a:defRPr sz="7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5F42D8F-9744-48DB-AD36-48F0380401B8}" type="datetimeFigureOut">
              <a:rPr lang="en-US" smtClean="0"/>
              <a:t>4/22/2013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4BEE73-96EC-4170-8183-E27D649616F9}" type="slidenum">
              <a:rPr lang="en-US" smtClean="0"/>
              <a:t>‹#›</a:t>
            </a:fld>
            <a:endParaRPr lang="en-US"/>
          </a:p>
        </p:txBody>
      </p:sp>
    </p:spTree>
    <p:extLst>
      <p:ext uri="{BB962C8B-B14F-4D97-AF65-F5344CB8AC3E}">
        <p14:creationId xmlns:p14="http://schemas.microsoft.com/office/powerpoint/2010/main" val="26559540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94560" y="878842"/>
            <a:ext cx="39502080" cy="3657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194560" y="4912362"/>
            <a:ext cx="19392902" cy="2047238"/>
          </a:xfrm>
        </p:spPr>
        <p:txBody>
          <a:bodyPr anchor="b"/>
          <a:lstStyle>
            <a:lvl1pPr marL="0" indent="0">
              <a:buNone/>
              <a:defRPr sz="9900" b="1"/>
            </a:lvl1pPr>
            <a:lvl2pPr marL="1881012" indent="0">
              <a:buNone/>
              <a:defRPr sz="8200" b="1"/>
            </a:lvl2pPr>
            <a:lvl3pPr marL="3762024" indent="0">
              <a:buNone/>
              <a:defRPr sz="7400" b="1"/>
            </a:lvl3pPr>
            <a:lvl4pPr marL="5643037" indent="0">
              <a:buNone/>
              <a:defRPr sz="6600" b="1"/>
            </a:lvl4pPr>
            <a:lvl5pPr marL="7524049" indent="0">
              <a:buNone/>
              <a:defRPr sz="6600" b="1"/>
            </a:lvl5pPr>
            <a:lvl6pPr marL="9405061" indent="0">
              <a:buNone/>
              <a:defRPr sz="6600" b="1"/>
            </a:lvl6pPr>
            <a:lvl7pPr marL="11286073" indent="0">
              <a:buNone/>
              <a:defRPr sz="6600" b="1"/>
            </a:lvl7pPr>
            <a:lvl8pPr marL="13167086" indent="0">
              <a:buNone/>
              <a:defRPr sz="6600" b="1"/>
            </a:lvl8pPr>
            <a:lvl9pPr marL="15048098" indent="0">
              <a:buNone/>
              <a:defRPr sz="6600" b="1"/>
            </a:lvl9pPr>
          </a:lstStyle>
          <a:p>
            <a:pPr lvl="0"/>
            <a:r>
              <a:rPr lang="en-US" smtClean="0"/>
              <a:t>Click to edit Master text styles</a:t>
            </a:r>
          </a:p>
        </p:txBody>
      </p:sp>
      <p:sp>
        <p:nvSpPr>
          <p:cNvPr id="4" name="Content Placeholder 3"/>
          <p:cNvSpPr>
            <a:spLocks noGrp="1"/>
          </p:cNvSpPr>
          <p:nvPr>
            <p:ph sz="half" idx="2"/>
          </p:nvPr>
        </p:nvSpPr>
        <p:spPr>
          <a:xfrm>
            <a:off x="2194560" y="6959600"/>
            <a:ext cx="19392902" cy="12644122"/>
          </a:xfrm>
        </p:spPr>
        <p:txBody>
          <a:bodyPr/>
          <a:lstStyle>
            <a:lvl1pPr>
              <a:defRPr sz="9900"/>
            </a:lvl1pPr>
            <a:lvl2pPr>
              <a:defRPr sz="8200"/>
            </a:lvl2pPr>
            <a:lvl3pPr>
              <a:defRPr sz="7400"/>
            </a:lvl3pPr>
            <a:lvl4pPr>
              <a:defRPr sz="6600"/>
            </a:lvl4pPr>
            <a:lvl5pPr>
              <a:defRPr sz="6600"/>
            </a:lvl5pPr>
            <a:lvl6pPr>
              <a:defRPr sz="6600"/>
            </a:lvl6pPr>
            <a:lvl7pPr>
              <a:defRPr sz="6600"/>
            </a:lvl7pPr>
            <a:lvl8pPr>
              <a:defRPr sz="6600"/>
            </a:lvl8pPr>
            <a:lvl9pPr>
              <a:defRPr sz="6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2296122" y="4912362"/>
            <a:ext cx="19400520" cy="2047238"/>
          </a:xfrm>
        </p:spPr>
        <p:txBody>
          <a:bodyPr anchor="b"/>
          <a:lstStyle>
            <a:lvl1pPr marL="0" indent="0">
              <a:buNone/>
              <a:defRPr sz="9900" b="1"/>
            </a:lvl1pPr>
            <a:lvl2pPr marL="1881012" indent="0">
              <a:buNone/>
              <a:defRPr sz="8200" b="1"/>
            </a:lvl2pPr>
            <a:lvl3pPr marL="3762024" indent="0">
              <a:buNone/>
              <a:defRPr sz="7400" b="1"/>
            </a:lvl3pPr>
            <a:lvl4pPr marL="5643037" indent="0">
              <a:buNone/>
              <a:defRPr sz="6600" b="1"/>
            </a:lvl4pPr>
            <a:lvl5pPr marL="7524049" indent="0">
              <a:buNone/>
              <a:defRPr sz="6600" b="1"/>
            </a:lvl5pPr>
            <a:lvl6pPr marL="9405061" indent="0">
              <a:buNone/>
              <a:defRPr sz="6600" b="1"/>
            </a:lvl6pPr>
            <a:lvl7pPr marL="11286073" indent="0">
              <a:buNone/>
              <a:defRPr sz="6600" b="1"/>
            </a:lvl7pPr>
            <a:lvl8pPr marL="13167086" indent="0">
              <a:buNone/>
              <a:defRPr sz="6600" b="1"/>
            </a:lvl8pPr>
            <a:lvl9pPr marL="15048098" indent="0">
              <a:buNone/>
              <a:defRPr sz="6600" b="1"/>
            </a:lvl9pPr>
          </a:lstStyle>
          <a:p>
            <a:pPr lvl="0"/>
            <a:r>
              <a:rPr lang="en-US" smtClean="0"/>
              <a:t>Click to edit Master text styles</a:t>
            </a:r>
          </a:p>
        </p:txBody>
      </p:sp>
      <p:sp>
        <p:nvSpPr>
          <p:cNvPr id="6" name="Content Placeholder 5"/>
          <p:cNvSpPr>
            <a:spLocks noGrp="1"/>
          </p:cNvSpPr>
          <p:nvPr>
            <p:ph sz="quarter" idx="4"/>
          </p:nvPr>
        </p:nvSpPr>
        <p:spPr>
          <a:xfrm>
            <a:off x="22296122" y="6959600"/>
            <a:ext cx="19400520" cy="12644122"/>
          </a:xfrm>
        </p:spPr>
        <p:txBody>
          <a:bodyPr/>
          <a:lstStyle>
            <a:lvl1pPr>
              <a:defRPr sz="9900"/>
            </a:lvl1pPr>
            <a:lvl2pPr>
              <a:defRPr sz="8200"/>
            </a:lvl2pPr>
            <a:lvl3pPr>
              <a:defRPr sz="7400"/>
            </a:lvl3pPr>
            <a:lvl4pPr>
              <a:defRPr sz="6600"/>
            </a:lvl4pPr>
            <a:lvl5pPr>
              <a:defRPr sz="6600"/>
            </a:lvl5pPr>
            <a:lvl6pPr>
              <a:defRPr sz="6600"/>
            </a:lvl6pPr>
            <a:lvl7pPr>
              <a:defRPr sz="6600"/>
            </a:lvl7pPr>
            <a:lvl8pPr>
              <a:defRPr sz="6600"/>
            </a:lvl8pPr>
            <a:lvl9pPr>
              <a:defRPr sz="6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5F42D8F-9744-48DB-AD36-48F0380401B8}" type="datetimeFigureOut">
              <a:rPr lang="en-US" smtClean="0"/>
              <a:t>4/22/2013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A4BEE73-96EC-4170-8183-E27D649616F9}" type="slidenum">
              <a:rPr lang="en-US" smtClean="0"/>
              <a:t>‹#›</a:t>
            </a:fld>
            <a:endParaRPr lang="en-US"/>
          </a:p>
        </p:txBody>
      </p:sp>
    </p:spTree>
    <p:extLst>
      <p:ext uri="{BB962C8B-B14F-4D97-AF65-F5344CB8AC3E}">
        <p14:creationId xmlns:p14="http://schemas.microsoft.com/office/powerpoint/2010/main" val="19578195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5F42D8F-9744-48DB-AD36-48F0380401B8}" type="datetimeFigureOut">
              <a:rPr lang="en-US" smtClean="0"/>
              <a:t>4/22/2013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A4BEE73-96EC-4170-8183-E27D649616F9}" type="slidenum">
              <a:rPr lang="en-US" smtClean="0"/>
              <a:t>‹#›</a:t>
            </a:fld>
            <a:endParaRPr lang="en-US"/>
          </a:p>
        </p:txBody>
      </p:sp>
    </p:spTree>
    <p:extLst>
      <p:ext uri="{BB962C8B-B14F-4D97-AF65-F5344CB8AC3E}">
        <p14:creationId xmlns:p14="http://schemas.microsoft.com/office/powerpoint/2010/main" val="12740485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F42D8F-9744-48DB-AD36-48F0380401B8}" type="datetimeFigureOut">
              <a:rPr lang="en-US" smtClean="0"/>
              <a:t>4/22/2013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A4BEE73-96EC-4170-8183-E27D649616F9}" type="slidenum">
              <a:rPr lang="en-US" smtClean="0"/>
              <a:t>‹#›</a:t>
            </a:fld>
            <a:endParaRPr lang="en-US"/>
          </a:p>
        </p:txBody>
      </p:sp>
    </p:spTree>
    <p:extLst>
      <p:ext uri="{BB962C8B-B14F-4D97-AF65-F5344CB8AC3E}">
        <p14:creationId xmlns:p14="http://schemas.microsoft.com/office/powerpoint/2010/main" val="30392365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3" y="873760"/>
            <a:ext cx="14439902" cy="3718560"/>
          </a:xfrm>
        </p:spPr>
        <p:txBody>
          <a:bodyPr anchor="b"/>
          <a:lstStyle>
            <a:lvl1pPr algn="l">
              <a:defRPr sz="8200" b="1"/>
            </a:lvl1pPr>
          </a:lstStyle>
          <a:p>
            <a:r>
              <a:rPr lang="en-US" smtClean="0"/>
              <a:t>Click to edit Master title style</a:t>
            </a:r>
            <a:endParaRPr lang="en-US"/>
          </a:p>
        </p:txBody>
      </p:sp>
      <p:sp>
        <p:nvSpPr>
          <p:cNvPr id="3" name="Content Placeholder 2"/>
          <p:cNvSpPr>
            <a:spLocks noGrp="1"/>
          </p:cNvSpPr>
          <p:nvPr>
            <p:ph idx="1"/>
          </p:nvPr>
        </p:nvSpPr>
        <p:spPr>
          <a:xfrm>
            <a:off x="17160240" y="873761"/>
            <a:ext cx="24536400" cy="18729962"/>
          </a:xfrm>
        </p:spPr>
        <p:txBody>
          <a:bodyPr/>
          <a:lstStyle>
            <a:lvl1pPr>
              <a:defRPr sz="13200"/>
            </a:lvl1pPr>
            <a:lvl2pPr>
              <a:defRPr sz="11500"/>
            </a:lvl2pPr>
            <a:lvl3pPr>
              <a:defRPr sz="9900"/>
            </a:lvl3pPr>
            <a:lvl4pPr>
              <a:defRPr sz="8200"/>
            </a:lvl4pPr>
            <a:lvl5pPr>
              <a:defRPr sz="8200"/>
            </a:lvl5pPr>
            <a:lvl6pPr>
              <a:defRPr sz="8200"/>
            </a:lvl6pPr>
            <a:lvl7pPr>
              <a:defRPr sz="8200"/>
            </a:lvl7pPr>
            <a:lvl8pPr>
              <a:defRPr sz="8200"/>
            </a:lvl8pPr>
            <a:lvl9pPr>
              <a:defRPr sz="8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194563" y="4592321"/>
            <a:ext cx="14439902" cy="15011402"/>
          </a:xfrm>
        </p:spPr>
        <p:txBody>
          <a:bodyPr/>
          <a:lstStyle>
            <a:lvl1pPr marL="0" indent="0">
              <a:buNone/>
              <a:defRPr sz="5800"/>
            </a:lvl1pPr>
            <a:lvl2pPr marL="1881012" indent="0">
              <a:buNone/>
              <a:defRPr sz="4900"/>
            </a:lvl2pPr>
            <a:lvl3pPr marL="3762024" indent="0">
              <a:buNone/>
              <a:defRPr sz="4100"/>
            </a:lvl3pPr>
            <a:lvl4pPr marL="5643037" indent="0">
              <a:buNone/>
              <a:defRPr sz="3700"/>
            </a:lvl4pPr>
            <a:lvl5pPr marL="7524049" indent="0">
              <a:buNone/>
              <a:defRPr sz="3700"/>
            </a:lvl5pPr>
            <a:lvl6pPr marL="9405061" indent="0">
              <a:buNone/>
              <a:defRPr sz="3700"/>
            </a:lvl6pPr>
            <a:lvl7pPr marL="11286073" indent="0">
              <a:buNone/>
              <a:defRPr sz="3700"/>
            </a:lvl7pPr>
            <a:lvl8pPr marL="13167086" indent="0">
              <a:buNone/>
              <a:defRPr sz="3700"/>
            </a:lvl8pPr>
            <a:lvl9pPr marL="15048098" indent="0">
              <a:buNone/>
              <a:defRPr sz="37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5F42D8F-9744-48DB-AD36-48F0380401B8}" type="datetimeFigureOut">
              <a:rPr lang="en-US" smtClean="0"/>
              <a:t>4/22/2013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4BEE73-96EC-4170-8183-E27D649616F9}" type="slidenum">
              <a:rPr lang="en-US" smtClean="0"/>
              <a:t>‹#›</a:t>
            </a:fld>
            <a:endParaRPr lang="en-US"/>
          </a:p>
        </p:txBody>
      </p:sp>
    </p:spTree>
    <p:extLst>
      <p:ext uri="{BB962C8B-B14F-4D97-AF65-F5344CB8AC3E}">
        <p14:creationId xmlns:p14="http://schemas.microsoft.com/office/powerpoint/2010/main" val="29464797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982" y="15361920"/>
            <a:ext cx="26334720" cy="1813562"/>
          </a:xfrm>
        </p:spPr>
        <p:txBody>
          <a:bodyPr anchor="b"/>
          <a:lstStyle>
            <a:lvl1pPr algn="l">
              <a:defRPr sz="8200" b="1"/>
            </a:lvl1pPr>
          </a:lstStyle>
          <a:p>
            <a:r>
              <a:rPr lang="en-US" smtClean="0"/>
              <a:t>Click to edit Master title style</a:t>
            </a:r>
            <a:endParaRPr lang="en-US"/>
          </a:p>
        </p:txBody>
      </p:sp>
      <p:sp>
        <p:nvSpPr>
          <p:cNvPr id="3" name="Picture Placeholder 2"/>
          <p:cNvSpPr>
            <a:spLocks noGrp="1"/>
          </p:cNvSpPr>
          <p:nvPr>
            <p:ph type="pic" idx="1"/>
          </p:nvPr>
        </p:nvSpPr>
        <p:spPr>
          <a:xfrm>
            <a:off x="8602982" y="1960880"/>
            <a:ext cx="26334720" cy="13167360"/>
          </a:xfrm>
        </p:spPr>
        <p:txBody>
          <a:bodyPr/>
          <a:lstStyle>
            <a:lvl1pPr marL="0" indent="0">
              <a:buNone/>
              <a:defRPr sz="13200"/>
            </a:lvl1pPr>
            <a:lvl2pPr marL="1881012" indent="0">
              <a:buNone/>
              <a:defRPr sz="11500"/>
            </a:lvl2pPr>
            <a:lvl3pPr marL="3762024" indent="0">
              <a:buNone/>
              <a:defRPr sz="9900"/>
            </a:lvl3pPr>
            <a:lvl4pPr marL="5643037" indent="0">
              <a:buNone/>
              <a:defRPr sz="8200"/>
            </a:lvl4pPr>
            <a:lvl5pPr marL="7524049" indent="0">
              <a:buNone/>
              <a:defRPr sz="8200"/>
            </a:lvl5pPr>
            <a:lvl6pPr marL="9405061" indent="0">
              <a:buNone/>
              <a:defRPr sz="8200"/>
            </a:lvl6pPr>
            <a:lvl7pPr marL="11286073" indent="0">
              <a:buNone/>
              <a:defRPr sz="8200"/>
            </a:lvl7pPr>
            <a:lvl8pPr marL="13167086" indent="0">
              <a:buNone/>
              <a:defRPr sz="8200"/>
            </a:lvl8pPr>
            <a:lvl9pPr marL="15048098" indent="0">
              <a:buNone/>
              <a:defRPr sz="8200"/>
            </a:lvl9pPr>
          </a:lstStyle>
          <a:p>
            <a:endParaRPr lang="en-US"/>
          </a:p>
        </p:txBody>
      </p:sp>
      <p:sp>
        <p:nvSpPr>
          <p:cNvPr id="4" name="Text Placeholder 3"/>
          <p:cNvSpPr>
            <a:spLocks noGrp="1"/>
          </p:cNvSpPr>
          <p:nvPr>
            <p:ph type="body" sz="half" idx="2"/>
          </p:nvPr>
        </p:nvSpPr>
        <p:spPr>
          <a:xfrm>
            <a:off x="8602982" y="17175482"/>
            <a:ext cx="26334720" cy="2575558"/>
          </a:xfrm>
        </p:spPr>
        <p:txBody>
          <a:bodyPr/>
          <a:lstStyle>
            <a:lvl1pPr marL="0" indent="0">
              <a:buNone/>
              <a:defRPr sz="5800"/>
            </a:lvl1pPr>
            <a:lvl2pPr marL="1881012" indent="0">
              <a:buNone/>
              <a:defRPr sz="4900"/>
            </a:lvl2pPr>
            <a:lvl3pPr marL="3762024" indent="0">
              <a:buNone/>
              <a:defRPr sz="4100"/>
            </a:lvl3pPr>
            <a:lvl4pPr marL="5643037" indent="0">
              <a:buNone/>
              <a:defRPr sz="3700"/>
            </a:lvl4pPr>
            <a:lvl5pPr marL="7524049" indent="0">
              <a:buNone/>
              <a:defRPr sz="3700"/>
            </a:lvl5pPr>
            <a:lvl6pPr marL="9405061" indent="0">
              <a:buNone/>
              <a:defRPr sz="3700"/>
            </a:lvl6pPr>
            <a:lvl7pPr marL="11286073" indent="0">
              <a:buNone/>
              <a:defRPr sz="3700"/>
            </a:lvl7pPr>
            <a:lvl8pPr marL="13167086" indent="0">
              <a:buNone/>
              <a:defRPr sz="3700"/>
            </a:lvl8pPr>
            <a:lvl9pPr marL="15048098" indent="0">
              <a:buNone/>
              <a:defRPr sz="37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5F42D8F-9744-48DB-AD36-48F0380401B8}" type="datetimeFigureOut">
              <a:rPr lang="en-US" smtClean="0"/>
              <a:t>4/22/2013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4BEE73-96EC-4170-8183-E27D649616F9}" type="slidenum">
              <a:rPr lang="en-US" smtClean="0"/>
              <a:t>‹#›</a:t>
            </a:fld>
            <a:endParaRPr lang="en-US"/>
          </a:p>
        </p:txBody>
      </p:sp>
    </p:spTree>
    <p:extLst>
      <p:ext uri="{BB962C8B-B14F-4D97-AF65-F5344CB8AC3E}">
        <p14:creationId xmlns:p14="http://schemas.microsoft.com/office/powerpoint/2010/main" val="6158731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Rectangle 15"/>
          <p:cNvSpPr/>
          <p:nvPr userDrawn="1"/>
        </p:nvSpPr>
        <p:spPr>
          <a:xfrm>
            <a:off x="-8021" y="0"/>
            <a:ext cx="43899225" cy="1981200"/>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2194560" y="878842"/>
            <a:ext cx="39502080" cy="3657600"/>
          </a:xfrm>
          <a:prstGeom prst="rect">
            <a:avLst/>
          </a:prstGeom>
        </p:spPr>
        <p:txBody>
          <a:bodyPr vert="horz" lIns="376202" tIns="188101" rIns="376202" bIns="188101"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2194560" y="5120641"/>
            <a:ext cx="39502080" cy="14483082"/>
          </a:xfrm>
          <a:prstGeom prst="rect">
            <a:avLst/>
          </a:prstGeom>
        </p:spPr>
        <p:txBody>
          <a:bodyPr vert="horz" lIns="376202" tIns="188101" rIns="376202" bIns="18810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2194560" y="20340322"/>
            <a:ext cx="10241280" cy="1168400"/>
          </a:xfrm>
          <a:prstGeom prst="rect">
            <a:avLst/>
          </a:prstGeom>
        </p:spPr>
        <p:txBody>
          <a:bodyPr vert="horz" lIns="376202" tIns="188101" rIns="376202" bIns="188101" rtlCol="0" anchor="ctr"/>
          <a:lstStyle>
            <a:lvl1pPr algn="l">
              <a:defRPr sz="4900">
                <a:solidFill>
                  <a:schemeClr val="tx1">
                    <a:tint val="75000"/>
                  </a:schemeClr>
                </a:solidFill>
              </a:defRPr>
            </a:lvl1pPr>
          </a:lstStyle>
          <a:p>
            <a:fld id="{C5F42D8F-9744-48DB-AD36-48F0380401B8}" type="datetimeFigureOut">
              <a:rPr lang="en-US" smtClean="0"/>
              <a:t>4/22/2013</a:t>
            </a:fld>
            <a:endParaRPr lang="en-US"/>
          </a:p>
        </p:txBody>
      </p:sp>
      <p:sp>
        <p:nvSpPr>
          <p:cNvPr id="5" name="Footer Placeholder 4"/>
          <p:cNvSpPr>
            <a:spLocks noGrp="1"/>
          </p:cNvSpPr>
          <p:nvPr>
            <p:ph type="ftr" sz="quarter" idx="3"/>
          </p:nvPr>
        </p:nvSpPr>
        <p:spPr>
          <a:xfrm>
            <a:off x="14996160" y="20340322"/>
            <a:ext cx="13898880" cy="1168400"/>
          </a:xfrm>
          <a:prstGeom prst="rect">
            <a:avLst/>
          </a:prstGeom>
        </p:spPr>
        <p:txBody>
          <a:bodyPr vert="horz" lIns="376202" tIns="188101" rIns="376202" bIns="188101" rtlCol="0" anchor="ctr"/>
          <a:lstStyle>
            <a:lvl1pPr algn="ctr">
              <a:defRPr sz="4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1455360" y="20340322"/>
            <a:ext cx="10241280" cy="1168400"/>
          </a:xfrm>
          <a:prstGeom prst="rect">
            <a:avLst/>
          </a:prstGeom>
        </p:spPr>
        <p:txBody>
          <a:bodyPr vert="horz" lIns="376202" tIns="188101" rIns="376202" bIns="188101" rtlCol="0" anchor="ctr"/>
          <a:lstStyle>
            <a:lvl1pPr algn="r">
              <a:defRPr sz="4900">
                <a:solidFill>
                  <a:schemeClr val="tx1">
                    <a:tint val="75000"/>
                  </a:schemeClr>
                </a:solidFill>
              </a:defRPr>
            </a:lvl1pPr>
          </a:lstStyle>
          <a:p>
            <a:fld id="{2A4BEE73-96EC-4170-8183-E27D649616F9}" type="slidenum">
              <a:rPr lang="en-US" smtClean="0"/>
              <a:t>‹#›</a:t>
            </a:fld>
            <a:endParaRPr lang="en-US"/>
          </a:p>
        </p:txBody>
      </p:sp>
      <p:grpSp>
        <p:nvGrpSpPr>
          <p:cNvPr id="7" name="Group 6"/>
          <p:cNvGrpSpPr/>
          <p:nvPr userDrawn="1"/>
        </p:nvGrpSpPr>
        <p:grpSpPr>
          <a:xfrm>
            <a:off x="0" y="21400269"/>
            <a:ext cx="43891200" cy="621531"/>
            <a:chOff x="0" y="20802600"/>
            <a:chExt cx="43891200" cy="621531"/>
          </a:xfrm>
          <a:solidFill>
            <a:schemeClr val="tx2">
              <a:lumMod val="75000"/>
            </a:schemeClr>
          </a:solidFill>
        </p:grpSpPr>
        <p:sp>
          <p:nvSpPr>
            <p:cNvPr id="8" name="Rectangle 7"/>
            <p:cNvSpPr/>
            <p:nvPr/>
          </p:nvSpPr>
          <p:spPr>
            <a:xfrm>
              <a:off x="0" y="20878800"/>
              <a:ext cx="43891200" cy="4572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400" dirty="0" smtClean="0">
                <a:solidFill>
                  <a:srgbClr val="302825"/>
                </a:solidFill>
              </a:endParaRPr>
            </a:p>
          </p:txBody>
        </p:sp>
        <p:sp>
          <p:nvSpPr>
            <p:cNvPr id="9" name="Rectangle 8"/>
            <p:cNvSpPr/>
            <p:nvPr/>
          </p:nvSpPr>
          <p:spPr>
            <a:xfrm>
              <a:off x="0" y="20802600"/>
              <a:ext cx="43891200" cy="91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0" y="21332691"/>
              <a:ext cx="43891200" cy="91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2" name="Picture 11"/>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40538400" y="160389"/>
            <a:ext cx="3216875" cy="1439811"/>
          </a:xfrm>
          <a:prstGeom prst="rect">
            <a:avLst/>
          </a:prstGeom>
        </p:spPr>
      </p:pic>
      <p:pic>
        <p:nvPicPr>
          <p:cNvPr id="13" name="Picture 12"/>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37011576" y="327660"/>
            <a:ext cx="3314700" cy="1325880"/>
          </a:xfrm>
          <a:prstGeom prst="rect">
            <a:avLst/>
          </a:prstGeom>
        </p:spPr>
      </p:pic>
      <p:pic>
        <p:nvPicPr>
          <p:cNvPr id="14" name="Picture 13"/>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46074" y="294694"/>
            <a:ext cx="5035526" cy="1305506"/>
          </a:xfrm>
          <a:prstGeom prst="rect">
            <a:avLst/>
          </a:prstGeom>
        </p:spPr>
      </p:pic>
      <p:sp>
        <p:nvSpPr>
          <p:cNvPr id="15" name="TextBox 14"/>
          <p:cNvSpPr txBox="1"/>
          <p:nvPr userDrawn="1"/>
        </p:nvSpPr>
        <p:spPr>
          <a:xfrm>
            <a:off x="15395067" y="663714"/>
            <a:ext cx="11424666" cy="707886"/>
          </a:xfrm>
          <a:prstGeom prst="rect">
            <a:avLst/>
          </a:prstGeom>
          <a:noFill/>
        </p:spPr>
        <p:txBody>
          <a:bodyPr wrap="none" rtlCol="0">
            <a:spAutoFit/>
          </a:bodyPr>
          <a:lstStyle/>
          <a:p>
            <a:r>
              <a:rPr lang="en-US" sz="4000" b="1" i="1" dirty="0" smtClean="0">
                <a:solidFill>
                  <a:schemeClr val="bg1"/>
                </a:solidFill>
              </a:rPr>
              <a:t>UNDERGRADUATE RESEARCH EXPERIENCE 2012-2013</a:t>
            </a:r>
            <a:endParaRPr lang="en-US" sz="4000" b="1" i="1" dirty="0">
              <a:solidFill>
                <a:schemeClr val="bg1"/>
              </a:solidFill>
            </a:endParaRPr>
          </a:p>
        </p:txBody>
      </p:sp>
      <p:cxnSp>
        <p:nvCxnSpPr>
          <p:cNvPr id="18" name="Straight Connector 17"/>
          <p:cNvCxnSpPr/>
          <p:nvPr userDrawn="1"/>
        </p:nvCxnSpPr>
        <p:spPr>
          <a:xfrm>
            <a:off x="27432000" y="1017657"/>
            <a:ext cx="9144000"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a:xfrm>
            <a:off x="5638800" y="999122"/>
            <a:ext cx="9144000"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80562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3762024" rtl="0" eaLnBrk="1" latinLnBrk="0" hangingPunct="1">
        <a:spcBef>
          <a:spcPct val="0"/>
        </a:spcBef>
        <a:buNone/>
        <a:defRPr sz="18100" kern="1200">
          <a:solidFill>
            <a:schemeClr val="tx1"/>
          </a:solidFill>
          <a:latin typeface="+mj-lt"/>
          <a:ea typeface="+mj-ea"/>
          <a:cs typeface="+mj-cs"/>
        </a:defRPr>
      </a:lvl1pPr>
    </p:titleStyle>
    <p:bodyStyle>
      <a:lvl1pPr marL="1410759" indent="-1410759" algn="l" defTabSz="3762024" rtl="0" eaLnBrk="1" latinLnBrk="0" hangingPunct="1">
        <a:spcBef>
          <a:spcPct val="20000"/>
        </a:spcBef>
        <a:buFont typeface="Arial" pitchFamily="34" charset="0"/>
        <a:buChar char="•"/>
        <a:defRPr sz="13200" kern="1200">
          <a:solidFill>
            <a:schemeClr val="tx1"/>
          </a:solidFill>
          <a:latin typeface="+mn-lt"/>
          <a:ea typeface="+mn-ea"/>
          <a:cs typeface="+mn-cs"/>
        </a:defRPr>
      </a:lvl1pPr>
      <a:lvl2pPr marL="3056645" indent="-1175633" algn="l" defTabSz="3762024" rtl="0" eaLnBrk="1" latinLnBrk="0" hangingPunct="1">
        <a:spcBef>
          <a:spcPct val="20000"/>
        </a:spcBef>
        <a:buFont typeface="Arial" pitchFamily="34" charset="0"/>
        <a:buChar char="–"/>
        <a:defRPr sz="11500" kern="1200">
          <a:solidFill>
            <a:schemeClr val="tx1"/>
          </a:solidFill>
          <a:latin typeface="+mn-lt"/>
          <a:ea typeface="+mn-ea"/>
          <a:cs typeface="+mn-cs"/>
        </a:defRPr>
      </a:lvl2pPr>
      <a:lvl3pPr marL="4702531" indent="-940506" algn="l" defTabSz="3762024" rtl="0" eaLnBrk="1" latinLnBrk="0" hangingPunct="1">
        <a:spcBef>
          <a:spcPct val="20000"/>
        </a:spcBef>
        <a:buFont typeface="Arial" pitchFamily="34" charset="0"/>
        <a:buChar char="•"/>
        <a:defRPr sz="9900" kern="1200">
          <a:solidFill>
            <a:schemeClr val="tx1"/>
          </a:solidFill>
          <a:latin typeface="+mn-lt"/>
          <a:ea typeface="+mn-ea"/>
          <a:cs typeface="+mn-cs"/>
        </a:defRPr>
      </a:lvl3pPr>
      <a:lvl4pPr marL="6583543" indent="-940506" algn="l" defTabSz="3762024" rtl="0" eaLnBrk="1" latinLnBrk="0" hangingPunct="1">
        <a:spcBef>
          <a:spcPct val="20000"/>
        </a:spcBef>
        <a:buFont typeface="Arial" pitchFamily="34" charset="0"/>
        <a:buChar char="–"/>
        <a:defRPr sz="8200" kern="1200">
          <a:solidFill>
            <a:schemeClr val="tx1"/>
          </a:solidFill>
          <a:latin typeface="+mn-lt"/>
          <a:ea typeface="+mn-ea"/>
          <a:cs typeface="+mn-cs"/>
        </a:defRPr>
      </a:lvl4pPr>
      <a:lvl5pPr marL="8464555" indent="-940506" algn="l" defTabSz="3762024" rtl="0" eaLnBrk="1" latinLnBrk="0" hangingPunct="1">
        <a:spcBef>
          <a:spcPct val="20000"/>
        </a:spcBef>
        <a:buFont typeface="Arial" pitchFamily="34" charset="0"/>
        <a:buChar char="»"/>
        <a:defRPr sz="8200" kern="1200">
          <a:solidFill>
            <a:schemeClr val="tx1"/>
          </a:solidFill>
          <a:latin typeface="+mn-lt"/>
          <a:ea typeface="+mn-ea"/>
          <a:cs typeface="+mn-cs"/>
        </a:defRPr>
      </a:lvl5pPr>
      <a:lvl6pPr marL="10345567" indent="-940506" algn="l" defTabSz="3762024" rtl="0" eaLnBrk="1" latinLnBrk="0" hangingPunct="1">
        <a:spcBef>
          <a:spcPct val="20000"/>
        </a:spcBef>
        <a:buFont typeface="Arial" pitchFamily="34" charset="0"/>
        <a:buChar char="•"/>
        <a:defRPr sz="8200" kern="1200">
          <a:solidFill>
            <a:schemeClr val="tx1"/>
          </a:solidFill>
          <a:latin typeface="+mn-lt"/>
          <a:ea typeface="+mn-ea"/>
          <a:cs typeface="+mn-cs"/>
        </a:defRPr>
      </a:lvl6pPr>
      <a:lvl7pPr marL="12226580" indent="-940506" algn="l" defTabSz="3762024" rtl="0" eaLnBrk="1" latinLnBrk="0" hangingPunct="1">
        <a:spcBef>
          <a:spcPct val="20000"/>
        </a:spcBef>
        <a:buFont typeface="Arial" pitchFamily="34" charset="0"/>
        <a:buChar char="•"/>
        <a:defRPr sz="8200" kern="1200">
          <a:solidFill>
            <a:schemeClr val="tx1"/>
          </a:solidFill>
          <a:latin typeface="+mn-lt"/>
          <a:ea typeface="+mn-ea"/>
          <a:cs typeface="+mn-cs"/>
        </a:defRPr>
      </a:lvl7pPr>
      <a:lvl8pPr marL="14107592" indent="-940506" algn="l" defTabSz="3762024" rtl="0" eaLnBrk="1" latinLnBrk="0" hangingPunct="1">
        <a:spcBef>
          <a:spcPct val="20000"/>
        </a:spcBef>
        <a:buFont typeface="Arial" pitchFamily="34" charset="0"/>
        <a:buChar char="•"/>
        <a:defRPr sz="8200" kern="1200">
          <a:solidFill>
            <a:schemeClr val="tx1"/>
          </a:solidFill>
          <a:latin typeface="+mn-lt"/>
          <a:ea typeface="+mn-ea"/>
          <a:cs typeface="+mn-cs"/>
        </a:defRPr>
      </a:lvl8pPr>
      <a:lvl9pPr marL="15988604" indent="-940506" algn="l" defTabSz="3762024" rtl="0" eaLnBrk="1" latinLnBrk="0" hangingPunct="1">
        <a:spcBef>
          <a:spcPct val="20000"/>
        </a:spcBef>
        <a:buFont typeface="Arial" pitchFamily="34" charset="0"/>
        <a:buChar char="•"/>
        <a:defRPr sz="8200" kern="1200">
          <a:solidFill>
            <a:schemeClr val="tx1"/>
          </a:solidFill>
          <a:latin typeface="+mn-lt"/>
          <a:ea typeface="+mn-ea"/>
          <a:cs typeface="+mn-cs"/>
        </a:defRPr>
      </a:lvl9pPr>
    </p:bodyStyle>
    <p:otherStyle>
      <a:defPPr>
        <a:defRPr lang="en-US"/>
      </a:defPPr>
      <a:lvl1pPr marL="0" algn="l" defTabSz="3762024" rtl="0" eaLnBrk="1" latinLnBrk="0" hangingPunct="1">
        <a:defRPr sz="7400" kern="1200">
          <a:solidFill>
            <a:schemeClr val="tx1"/>
          </a:solidFill>
          <a:latin typeface="+mn-lt"/>
          <a:ea typeface="+mn-ea"/>
          <a:cs typeface="+mn-cs"/>
        </a:defRPr>
      </a:lvl1pPr>
      <a:lvl2pPr marL="1881012" algn="l" defTabSz="3762024" rtl="0" eaLnBrk="1" latinLnBrk="0" hangingPunct="1">
        <a:defRPr sz="7400" kern="1200">
          <a:solidFill>
            <a:schemeClr val="tx1"/>
          </a:solidFill>
          <a:latin typeface="+mn-lt"/>
          <a:ea typeface="+mn-ea"/>
          <a:cs typeface="+mn-cs"/>
        </a:defRPr>
      </a:lvl2pPr>
      <a:lvl3pPr marL="3762024" algn="l" defTabSz="3762024" rtl="0" eaLnBrk="1" latinLnBrk="0" hangingPunct="1">
        <a:defRPr sz="7400" kern="1200">
          <a:solidFill>
            <a:schemeClr val="tx1"/>
          </a:solidFill>
          <a:latin typeface="+mn-lt"/>
          <a:ea typeface="+mn-ea"/>
          <a:cs typeface="+mn-cs"/>
        </a:defRPr>
      </a:lvl3pPr>
      <a:lvl4pPr marL="5643037" algn="l" defTabSz="3762024" rtl="0" eaLnBrk="1" latinLnBrk="0" hangingPunct="1">
        <a:defRPr sz="7400" kern="1200">
          <a:solidFill>
            <a:schemeClr val="tx1"/>
          </a:solidFill>
          <a:latin typeface="+mn-lt"/>
          <a:ea typeface="+mn-ea"/>
          <a:cs typeface="+mn-cs"/>
        </a:defRPr>
      </a:lvl4pPr>
      <a:lvl5pPr marL="7524049" algn="l" defTabSz="3762024" rtl="0" eaLnBrk="1" latinLnBrk="0" hangingPunct="1">
        <a:defRPr sz="7400" kern="1200">
          <a:solidFill>
            <a:schemeClr val="tx1"/>
          </a:solidFill>
          <a:latin typeface="+mn-lt"/>
          <a:ea typeface="+mn-ea"/>
          <a:cs typeface="+mn-cs"/>
        </a:defRPr>
      </a:lvl5pPr>
      <a:lvl6pPr marL="9405061" algn="l" defTabSz="3762024" rtl="0" eaLnBrk="1" latinLnBrk="0" hangingPunct="1">
        <a:defRPr sz="7400" kern="1200">
          <a:solidFill>
            <a:schemeClr val="tx1"/>
          </a:solidFill>
          <a:latin typeface="+mn-lt"/>
          <a:ea typeface="+mn-ea"/>
          <a:cs typeface="+mn-cs"/>
        </a:defRPr>
      </a:lvl6pPr>
      <a:lvl7pPr marL="11286073" algn="l" defTabSz="3762024" rtl="0" eaLnBrk="1" latinLnBrk="0" hangingPunct="1">
        <a:defRPr sz="7400" kern="1200">
          <a:solidFill>
            <a:schemeClr val="tx1"/>
          </a:solidFill>
          <a:latin typeface="+mn-lt"/>
          <a:ea typeface="+mn-ea"/>
          <a:cs typeface="+mn-cs"/>
        </a:defRPr>
      </a:lvl7pPr>
      <a:lvl8pPr marL="13167086" algn="l" defTabSz="3762024" rtl="0" eaLnBrk="1" latinLnBrk="0" hangingPunct="1">
        <a:defRPr sz="7400" kern="1200">
          <a:solidFill>
            <a:schemeClr val="tx1"/>
          </a:solidFill>
          <a:latin typeface="+mn-lt"/>
          <a:ea typeface="+mn-ea"/>
          <a:cs typeface="+mn-cs"/>
        </a:defRPr>
      </a:lvl8pPr>
      <a:lvl9pPr marL="15048098" algn="l" defTabSz="3762024" rtl="0" eaLnBrk="1" latinLnBrk="0" hangingPunct="1">
        <a:defRPr sz="7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5.jpeg"/><Relationship Id="rId7" Type="http://schemas.openxmlformats.org/officeDocument/2006/relationships/image" Target="../media/image8.jpeg"/><Relationship Id="rId12" Type="http://schemas.microsoft.com/office/2007/relationships/hdphoto" Target="../media/hdphoto3.wdp"/><Relationship Id="rId2" Type="http://schemas.openxmlformats.org/officeDocument/2006/relationships/image" Target="../media/image4.jpg"/><Relationship Id="rId1" Type="http://schemas.openxmlformats.org/officeDocument/2006/relationships/slideLayout" Target="../slideLayouts/slideLayout1.xml"/><Relationship Id="rId6" Type="http://schemas.microsoft.com/office/2007/relationships/hdphoto" Target="../media/hdphoto1.wdp"/><Relationship Id="rId11" Type="http://schemas.openxmlformats.org/officeDocument/2006/relationships/image" Target="../media/image11.jpeg"/><Relationship Id="rId5" Type="http://schemas.openxmlformats.org/officeDocument/2006/relationships/image" Target="../media/image7.jpeg"/><Relationship Id="rId10" Type="http://schemas.openxmlformats.org/officeDocument/2006/relationships/image" Target="../media/image10.png"/><Relationship Id="rId4" Type="http://schemas.openxmlformats.org/officeDocument/2006/relationships/image" Target="../media/image6.jpeg"/><Relationship Id="rId9"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8021" y="3581400"/>
            <a:ext cx="43899225" cy="4572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rPr>
              <a:t>	Alicia Reynolds, Jessica Hathaway, Courtney Farmer, Malcolm </a:t>
            </a:r>
            <a:r>
              <a:rPr lang="en-US" sz="2400" dirty="0">
                <a:solidFill>
                  <a:schemeClr val="bg1"/>
                </a:solidFill>
              </a:rPr>
              <a:t>McConner (Elizabeth City State University </a:t>
            </a:r>
            <a:r>
              <a:rPr lang="en-US" sz="2400" dirty="0" smtClean="0">
                <a:solidFill>
                  <a:schemeClr val="bg1"/>
                </a:solidFill>
              </a:rPr>
              <a:t>) 	Mentor: Dr. Darnell Johnson (Elizabeth City State University )</a:t>
            </a:r>
          </a:p>
        </p:txBody>
      </p:sp>
      <p:sp>
        <p:nvSpPr>
          <p:cNvPr id="5" name="Rectangle 4"/>
          <p:cNvSpPr/>
          <p:nvPr/>
        </p:nvSpPr>
        <p:spPr>
          <a:xfrm>
            <a:off x="-16575" y="1828800"/>
            <a:ext cx="43891200" cy="182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smtClean="0">
                <a:solidFill>
                  <a:srgbClr val="302825"/>
                </a:solidFill>
              </a:rPr>
              <a:t> The Impact of 2006-2012 CReSIS Summer Research Programs that </a:t>
            </a:r>
            <a:r>
              <a:rPr lang="en-US" sz="6000" dirty="0">
                <a:solidFill>
                  <a:srgbClr val="302825"/>
                </a:solidFill>
              </a:rPr>
              <a:t>I</a:t>
            </a:r>
            <a:r>
              <a:rPr lang="en-US" sz="6000" dirty="0" smtClean="0">
                <a:solidFill>
                  <a:srgbClr val="302825"/>
                </a:solidFill>
              </a:rPr>
              <a:t>nfluence Students’ Choice of a STEM Related Major In College</a:t>
            </a:r>
          </a:p>
        </p:txBody>
      </p:sp>
      <p:sp>
        <p:nvSpPr>
          <p:cNvPr id="6" name="Rectangle 5"/>
          <p:cNvSpPr/>
          <p:nvPr/>
        </p:nvSpPr>
        <p:spPr>
          <a:xfrm>
            <a:off x="4" y="3581400"/>
            <a:ext cx="43891200" cy="45720"/>
          </a:xfrm>
          <a:prstGeom prst="rect">
            <a:avLst/>
          </a:prstGeom>
          <a:solidFill>
            <a:srgbClr val="3028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p:cNvSpPr txBox="1"/>
          <p:nvPr/>
        </p:nvSpPr>
        <p:spPr>
          <a:xfrm>
            <a:off x="-16575" y="4401920"/>
            <a:ext cx="7315200" cy="8525411"/>
          </a:xfrm>
          <a:prstGeom prst="rect">
            <a:avLst/>
          </a:prstGeom>
          <a:noFill/>
        </p:spPr>
        <p:txBody>
          <a:bodyPr wrap="square" rtlCol="0">
            <a:spAutoFit/>
          </a:bodyPr>
          <a:lstStyle/>
          <a:p>
            <a:r>
              <a:rPr lang="en-US" sz="2800" b="1" dirty="0" smtClean="0"/>
              <a:t>ABSTRACT</a:t>
            </a:r>
            <a:endParaRPr lang="en-US" sz="2800" b="1" dirty="0"/>
          </a:p>
          <a:p>
            <a:pPr algn="just"/>
            <a:r>
              <a:rPr lang="en-US" sz="2000" dirty="0"/>
              <a:t>Researchers, policymakers, business, and industry have indicated that the United States will experience a future shortage of professionals in the Science, Technology, Engineering, and Mathematics (STEM) fields. Several strategies have been suggested to address this impending shortage, one of which includes increasing the representation of females and minorities in the STEM fields. In order to increase the representation of underrepresented students in the STEM fields, it is important to understand the motivational factors that impact underrepresented students’ interest in STEM academics and extracurricular programs. Research indicates that greater confidence leads to greater interest and vice versa (Denissen et al., 2007). In this paper, mathematics research team examined the role of practical research experience during the summer for talented minority secondary students studying in STEM fields. An undergraduate research mathematics team focused on the link between summer research and the choice of an undergraduate discipline. A Chi Square Statistical Test was used to examine Likert Scale results on the attitude of students participating in the 2006-2012 Center for Remote Sensing of Ice Sheets (CReSIS) Summer Research Programs for secondary students. This research was performed at Elizabeth City State University located in northeastern North Carolina about the factors that impact underrepresented students’ choices of STEM related majors in college. Results can be used to inform and guide educators, administrators, and policy makers in developing programs and policy that support and encourage the STEM development of underrepresented students</a:t>
            </a:r>
            <a:r>
              <a:rPr lang="en-US" sz="2000" dirty="0" smtClean="0"/>
              <a:t>.</a:t>
            </a:r>
            <a:endParaRPr lang="en-US" sz="2000" dirty="0"/>
          </a:p>
        </p:txBody>
      </p:sp>
      <p:sp>
        <p:nvSpPr>
          <p:cNvPr id="15" name="Rectangle 14"/>
          <p:cNvSpPr/>
          <p:nvPr/>
        </p:nvSpPr>
        <p:spPr>
          <a:xfrm>
            <a:off x="-8021" y="1752600"/>
            <a:ext cx="43891200" cy="91440"/>
          </a:xfrm>
          <a:prstGeom prst="rect">
            <a:avLst/>
          </a:prstGeom>
          <a:solidFill>
            <a:srgbClr val="3028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p:cNvSpPr/>
          <p:nvPr/>
        </p:nvSpPr>
        <p:spPr>
          <a:xfrm>
            <a:off x="4" y="13239216"/>
            <a:ext cx="7315200" cy="3600986"/>
          </a:xfrm>
          <a:prstGeom prst="rect">
            <a:avLst/>
          </a:prstGeom>
        </p:spPr>
        <p:txBody>
          <a:bodyPr wrap="square">
            <a:spAutoFit/>
          </a:bodyPr>
          <a:lstStyle/>
          <a:p>
            <a:r>
              <a:rPr lang="en-US" sz="2800" b="1" dirty="0" smtClean="0"/>
              <a:t>PURPOSE</a:t>
            </a:r>
            <a:endParaRPr lang="en-US" sz="2800" dirty="0" smtClean="0"/>
          </a:p>
          <a:p>
            <a:pPr algn="just"/>
            <a:r>
              <a:rPr lang="en-US" sz="2000" dirty="0" smtClean="0"/>
              <a:t>The </a:t>
            </a:r>
            <a:r>
              <a:rPr lang="en-US" sz="2000" dirty="0"/>
              <a:t>purpose of this study was to explore the factors that influence  underrepresented students’ choice of Science, Technology, Engineering, and Mathematics (STEM) related majors in college. The math team analyzed data from the 2006-2012 Center for Remote Sensing of Ice Sheets (CReSIS) Summer Research Programs for secondary students at Elizabeth City State University provided by the STEM assessment survey. Understanding the factors that influence underserved students’ interest in STEM will inform strategies that may potentially increase participation in these areas for this population.</a:t>
            </a:r>
          </a:p>
        </p:txBody>
      </p:sp>
      <p:sp>
        <p:nvSpPr>
          <p:cNvPr id="10" name="Rectangle 9"/>
          <p:cNvSpPr/>
          <p:nvPr/>
        </p:nvSpPr>
        <p:spPr>
          <a:xfrm>
            <a:off x="36347400" y="10363200"/>
            <a:ext cx="7315200" cy="3293209"/>
          </a:xfrm>
          <a:prstGeom prst="rect">
            <a:avLst/>
          </a:prstGeom>
        </p:spPr>
        <p:txBody>
          <a:bodyPr wrap="square">
            <a:spAutoFit/>
          </a:bodyPr>
          <a:lstStyle/>
          <a:p>
            <a:r>
              <a:rPr lang="en-US" sz="2800" b="1" dirty="0" smtClean="0"/>
              <a:t>CONCLUSION</a:t>
            </a:r>
            <a:endParaRPr lang="en-US" sz="2800" b="1" dirty="0"/>
          </a:p>
          <a:p>
            <a:pPr algn="just"/>
            <a:r>
              <a:rPr lang="en-US" sz="2000" dirty="0"/>
              <a:t>After analyzing our data it was concluded that the students who participated in the CReSIS Summer Programs through the years 2006-2012 were positively impacted. The CReSIS program has done an effective job exposing underserved students to STEM related fields. CReSIS will continue to support secondary students and preparing them for the rigorous, yet engaging content of science, technology, engineering and mathematics. Future CReSIS programs will </a:t>
            </a:r>
            <a:r>
              <a:rPr lang="en-US" sz="2000" dirty="0" smtClean="0"/>
              <a:t>contribute </a:t>
            </a:r>
            <a:r>
              <a:rPr lang="en-US" sz="2000" dirty="0"/>
              <a:t>to encourage students in their pursuit of a major and career in STEM.</a:t>
            </a:r>
          </a:p>
        </p:txBody>
      </p:sp>
      <p:grpSp>
        <p:nvGrpSpPr>
          <p:cNvPr id="35" name="Group 34"/>
          <p:cNvGrpSpPr/>
          <p:nvPr/>
        </p:nvGrpSpPr>
        <p:grpSpPr>
          <a:xfrm>
            <a:off x="36347400" y="13639800"/>
            <a:ext cx="7315200" cy="4805303"/>
            <a:chOff x="32979360" y="14519052"/>
            <a:chExt cx="7315200" cy="4805303"/>
          </a:xfrm>
        </p:grpSpPr>
        <p:sp>
          <p:nvSpPr>
            <p:cNvPr id="19" name="TextBox 18"/>
            <p:cNvSpPr txBox="1"/>
            <p:nvPr/>
          </p:nvSpPr>
          <p:spPr>
            <a:xfrm>
              <a:off x="32979360" y="14519052"/>
              <a:ext cx="7315200" cy="2677656"/>
            </a:xfrm>
            <a:prstGeom prst="rect">
              <a:avLst/>
            </a:prstGeom>
            <a:noFill/>
          </p:spPr>
          <p:txBody>
            <a:bodyPr wrap="square" rtlCol="0">
              <a:spAutoFit/>
            </a:bodyPr>
            <a:lstStyle/>
            <a:p>
              <a:r>
                <a:rPr lang="en-US" sz="2800" b="1" dirty="0" smtClean="0"/>
                <a:t>FUTURE WORK</a:t>
              </a:r>
            </a:p>
            <a:p>
              <a:pPr algn="just"/>
              <a:r>
                <a:rPr lang="en-US" sz="2000" dirty="0">
                  <a:solidFill>
                    <a:srgbClr val="000000"/>
                  </a:solidFill>
                  <a:ea typeface="MS PGothic" charset="0"/>
                  <a:cs typeface="Times New Roman" charset="0"/>
                  <a:sym typeface="Times New Roman" charset="0"/>
                </a:rPr>
                <a:t>The future research will focus on tracking the progress of the underrepresented students that participated in the 2006-2012 </a:t>
              </a:r>
              <a:r>
                <a:rPr lang="en-US" sz="2000" dirty="0" err="1">
                  <a:solidFill>
                    <a:srgbClr val="000000"/>
                  </a:solidFill>
                  <a:ea typeface="MS PGothic" charset="0"/>
                  <a:cs typeface="Times New Roman" charset="0"/>
                  <a:sym typeface="Times New Roman" charset="0"/>
                </a:rPr>
                <a:t>CReSIS</a:t>
              </a:r>
              <a:r>
                <a:rPr lang="en-US" sz="2000" dirty="0">
                  <a:solidFill>
                    <a:srgbClr val="000000"/>
                  </a:solidFill>
                  <a:ea typeface="MS PGothic" charset="0"/>
                  <a:cs typeface="Times New Roman" charset="0"/>
                  <a:sym typeface="Times New Roman" charset="0"/>
                </a:rPr>
                <a:t> Summer Programs and who are </a:t>
              </a:r>
              <a:r>
                <a:rPr lang="en-US" sz="2000" dirty="0" smtClean="0">
                  <a:solidFill>
                    <a:srgbClr val="000000"/>
                  </a:solidFill>
                  <a:ea typeface="MS PGothic" charset="0"/>
                  <a:cs typeface="Times New Roman" charset="0"/>
                  <a:sym typeface="Times New Roman" charset="0"/>
                </a:rPr>
                <a:t>currently enrolled </a:t>
              </a:r>
              <a:r>
                <a:rPr lang="en-US" sz="2000" dirty="0">
                  <a:solidFill>
                    <a:srgbClr val="000000"/>
                  </a:solidFill>
                  <a:ea typeface="MS PGothic" charset="0"/>
                  <a:cs typeface="Times New Roman" charset="0"/>
                  <a:sym typeface="Times New Roman" charset="0"/>
                </a:rPr>
                <a:t>in college. Data will be collected concerning their choice of college and major; further reflecting the impact of their involvement in </a:t>
              </a:r>
              <a:r>
                <a:rPr lang="en-US" sz="2000" dirty="0" err="1">
                  <a:solidFill>
                    <a:srgbClr val="000000"/>
                  </a:solidFill>
                  <a:ea typeface="MS PGothic" charset="0"/>
                  <a:cs typeface="Times New Roman" charset="0"/>
                  <a:sym typeface="Times New Roman" charset="0"/>
                </a:rPr>
                <a:t>CReSIS</a:t>
              </a:r>
              <a:r>
                <a:rPr lang="en-US" sz="2000" dirty="0">
                  <a:solidFill>
                    <a:srgbClr val="000000"/>
                  </a:solidFill>
                  <a:ea typeface="MS PGothic" charset="0"/>
                  <a:cs typeface="Times New Roman" charset="0"/>
                  <a:sym typeface="Times New Roman" charset="0"/>
                </a:rPr>
                <a:t> programs and STEM activities.   Information sharing with </a:t>
              </a:r>
              <a:r>
                <a:rPr lang="en-US" sz="2000" dirty="0" err="1">
                  <a:solidFill>
                    <a:srgbClr val="000000"/>
                  </a:solidFill>
                  <a:ea typeface="MS PGothic" charset="0"/>
                  <a:cs typeface="Times New Roman" charset="0"/>
                  <a:sym typeface="Times New Roman" charset="0"/>
                </a:rPr>
                <a:t>CReSIS</a:t>
              </a:r>
              <a:r>
                <a:rPr lang="en-US" sz="2000" dirty="0">
                  <a:solidFill>
                    <a:srgbClr val="000000"/>
                  </a:solidFill>
                  <a:ea typeface="MS PGothic" charset="0"/>
                  <a:cs typeface="Times New Roman" charset="0"/>
                  <a:sym typeface="Times New Roman" charset="0"/>
                </a:rPr>
                <a:t> partners and the boarder community of these findings</a:t>
              </a:r>
              <a:r>
                <a:rPr lang="en-US" sz="2000" dirty="0" smtClean="0">
                  <a:solidFill>
                    <a:srgbClr val="000000"/>
                  </a:solidFill>
                  <a:ea typeface="MS PGothic" charset="0"/>
                  <a:cs typeface="Times New Roman" charset="0"/>
                  <a:sym typeface="Times New Roman" charset="0"/>
                </a:rPr>
                <a:t>.</a:t>
              </a:r>
              <a:endParaRPr lang="en-US" sz="2000" dirty="0">
                <a:solidFill>
                  <a:srgbClr val="000000"/>
                </a:solidFill>
                <a:ea typeface="MS PGothic" charset="0"/>
                <a:cs typeface="Times New Roman" charset="0"/>
                <a:sym typeface="Times New Roman" charset="0"/>
              </a:endParaRPr>
            </a:p>
          </p:txBody>
        </p:sp>
        <p:sp>
          <p:nvSpPr>
            <p:cNvPr id="22" name="Rectangle 21"/>
            <p:cNvSpPr/>
            <p:nvPr/>
          </p:nvSpPr>
          <p:spPr>
            <a:xfrm>
              <a:off x="32979360" y="17262252"/>
              <a:ext cx="7315200" cy="2062103"/>
            </a:xfrm>
            <a:prstGeom prst="rect">
              <a:avLst/>
            </a:prstGeom>
          </p:spPr>
          <p:txBody>
            <a:bodyPr wrap="square">
              <a:spAutoFit/>
            </a:bodyPr>
            <a:lstStyle/>
            <a:p>
              <a:r>
                <a:rPr lang="en-US" sz="2800" b="1" dirty="0"/>
                <a:t>ACKNOWLEDGEMENTS </a:t>
              </a:r>
              <a:endParaRPr lang="en-US" sz="2800" dirty="0" smtClean="0"/>
            </a:p>
            <a:p>
              <a:r>
                <a:rPr lang="en-US" sz="2000" dirty="0" smtClean="0"/>
                <a:t>The </a:t>
              </a:r>
              <a:r>
                <a:rPr lang="en-US" sz="2000" dirty="0"/>
                <a:t>2013 URE Math Team would like to thank:</a:t>
              </a:r>
            </a:p>
            <a:p>
              <a:r>
                <a:rPr lang="en-US" sz="2000" dirty="0"/>
                <a:t>CERSER Principal Investigator: Dr. Linda B. Hayden</a:t>
              </a:r>
            </a:p>
            <a:p>
              <a:r>
                <a:rPr lang="en-US" sz="2000" dirty="0"/>
                <a:t>Mentor: Dr. Darnell Johnson</a:t>
              </a:r>
            </a:p>
            <a:p>
              <a:r>
                <a:rPr lang="en-US" sz="2000" dirty="0"/>
                <a:t>Students that participated in the CReSIS summer programs past, present and future</a:t>
              </a:r>
            </a:p>
          </p:txBody>
        </p:sp>
      </p:gr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14989" y="4401920"/>
            <a:ext cx="6861474" cy="8325852"/>
          </a:xfrm>
          <a:prstGeom prst="rect">
            <a:avLst/>
          </a:prstGeom>
          <a:ln>
            <a:solidFill>
              <a:schemeClr val="tx1"/>
            </a:solidFill>
          </a:ln>
          <a:effectLst/>
        </p:spPr>
      </p:pic>
      <p:sp>
        <p:nvSpPr>
          <p:cNvPr id="14" name="Rectangle 13"/>
          <p:cNvSpPr/>
          <p:nvPr/>
        </p:nvSpPr>
        <p:spPr>
          <a:xfrm>
            <a:off x="7772400" y="4401920"/>
            <a:ext cx="7315200" cy="5447645"/>
          </a:xfrm>
          <a:prstGeom prst="rect">
            <a:avLst/>
          </a:prstGeom>
        </p:spPr>
        <p:txBody>
          <a:bodyPr wrap="square">
            <a:spAutoFit/>
          </a:bodyPr>
          <a:lstStyle/>
          <a:p>
            <a:pPr lvl="0" algn="just"/>
            <a:r>
              <a:rPr lang="en-US" sz="2800" b="1" cap="small" dirty="0" smtClean="0"/>
              <a:t>SAMPLE AND PARTICIPANTS</a:t>
            </a:r>
            <a:endParaRPr lang="en-US" sz="2800" dirty="0" smtClean="0"/>
          </a:p>
          <a:p>
            <a:pPr algn="just"/>
            <a:r>
              <a:rPr lang="en-US" sz="2000" dirty="0" smtClean="0"/>
              <a:t>The </a:t>
            </a:r>
            <a:r>
              <a:rPr lang="en-US" sz="2000" dirty="0"/>
              <a:t>data collected and analyzed in this study is from the data collection that took place with students who participated in the 2006-2012 CReSIS Summer Research Programs at Elizabeth City State University. The participants in the summer programs consisted of 133 secondary school students from rural, urban and suburban northeastern North Carolina and urban Portsmouth, Virginia.   56 % of students responding were secondary school girls (</a:t>
            </a:r>
            <a:r>
              <a:rPr lang="en-US" sz="2000" i="1" dirty="0"/>
              <a:t>n </a:t>
            </a:r>
            <a:r>
              <a:rPr lang="en-US" sz="2000" dirty="0"/>
              <a:t>= _</a:t>
            </a:r>
            <a:r>
              <a:rPr lang="en-US" sz="2000" u="sng" dirty="0"/>
              <a:t>55</a:t>
            </a:r>
            <a:r>
              <a:rPr lang="en-US" sz="2000" dirty="0"/>
              <a:t>_) and 44 % of students responding were secondary school boys (</a:t>
            </a:r>
            <a:r>
              <a:rPr lang="en-US" sz="2000" i="1" dirty="0"/>
              <a:t>n </a:t>
            </a:r>
            <a:r>
              <a:rPr lang="en-US" sz="2000" dirty="0"/>
              <a:t>= _</a:t>
            </a:r>
            <a:r>
              <a:rPr lang="en-US" sz="2000" u="sng" dirty="0"/>
              <a:t>43</a:t>
            </a:r>
            <a:r>
              <a:rPr lang="en-US" sz="2000" dirty="0"/>
              <a:t>__) completed and returned the surveys for a 74 % response rate. Participants’ grades ranged from 7th grade to college with a median grade level was 11</a:t>
            </a:r>
            <a:r>
              <a:rPr lang="en-US" sz="2000" baseline="30000" dirty="0"/>
              <a:t>th</a:t>
            </a:r>
            <a:r>
              <a:rPr lang="en-US" sz="2000" dirty="0"/>
              <a:t> grade for males and 10</a:t>
            </a:r>
            <a:r>
              <a:rPr lang="en-US" sz="2000" baseline="30000" dirty="0"/>
              <a:t>th</a:t>
            </a:r>
            <a:r>
              <a:rPr lang="en-US" sz="2000" dirty="0"/>
              <a:t> grade for females.  Human Subjects approval was granted for the initial data collection and follow up with the Elizabeth City State University Institutional Review Board indicated no further approval was needed for the data analysis in this study. A frequency distribution of participant demographic characteristics is reported in </a:t>
            </a:r>
            <a:r>
              <a:rPr lang="en-US" sz="2000" b="1" dirty="0"/>
              <a:t>Table </a:t>
            </a:r>
            <a:r>
              <a:rPr lang="en-US" sz="2000" b="1" dirty="0" smtClean="0"/>
              <a:t>I </a:t>
            </a:r>
            <a:r>
              <a:rPr lang="en-US" sz="2000" dirty="0" smtClean="0"/>
              <a:t>below.</a:t>
            </a:r>
            <a:endParaRPr lang="en-US" sz="2000" dirty="0"/>
          </a:p>
        </p:txBody>
      </p:sp>
      <p:sp>
        <p:nvSpPr>
          <p:cNvPr id="21" name="Rectangle 20"/>
          <p:cNvSpPr/>
          <p:nvPr/>
        </p:nvSpPr>
        <p:spPr>
          <a:xfrm>
            <a:off x="7772400" y="12965966"/>
            <a:ext cx="7315200" cy="8217634"/>
          </a:xfrm>
          <a:prstGeom prst="rect">
            <a:avLst/>
          </a:prstGeom>
        </p:spPr>
        <p:txBody>
          <a:bodyPr wrap="square">
            <a:spAutoFit/>
          </a:bodyPr>
          <a:lstStyle/>
          <a:p>
            <a:pPr algn="just"/>
            <a:r>
              <a:rPr lang="en-US" sz="2800" b="1" dirty="0" smtClean="0"/>
              <a:t>SURVEY INSTRUMENT</a:t>
            </a:r>
          </a:p>
          <a:p>
            <a:pPr algn="just">
              <a:spcAft>
                <a:spcPts val="600"/>
              </a:spcAft>
            </a:pPr>
            <a:r>
              <a:rPr lang="en-US" sz="2000" dirty="0" smtClean="0"/>
              <a:t>The </a:t>
            </a:r>
            <a:r>
              <a:rPr lang="en-US" sz="2000" dirty="0"/>
              <a:t>2013 undergraduate research experience (URE) mathematics team conducted a needs assessment for the 2006-2012 CReSIS summer outreach program. The team faculty mentor met with a team of researchers to discuss the outreach program’s history and purpose for the </a:t>
            </a:r>
            <a:r>
              <a:rPr lang="en-US" sz="2000" dirty="0" smtClean="0"/>
              <a:t>STEM </a:t>
            </a:r>
            <a:r>
              <a:rPr lang="en-US" sz="2000" dirty="0"/>
              <a:t>assessment. The information gained from the needs assessment was used to inform decisions regarding the educational outreach activities conducted by the URE math team that was directed toward the impact of the exploration of STEM related fields by underrepresented students. With content input from the faculty mentor, the URE math team designed the 20-item paper survey instrument (Appendix A) used for data collection with the secondary students that attended the CReSIS summer outreach program.</a:t>
            </a:r>
          </a:p>
          <a:p>
            <a:pPr algn="just"/>
            <a:r>
              <a:rPr lang="en-US" sz="2000" dirty="0"/>
              <a:t>The survey instrument consists of only 1 part. This section was titled School math and science classes, inquires about the attitude of the math and science classes participants are taking, the feelings of the parents for or against the math and science classes, asking participants about their experiences in their math and science classes relative to teaching factors (e.g., my teacher encourages makes learning math/science fun), and the future careers associated with majoring in STEM related fields. In these 20 questions, participants were asked to select their level of agreement with each of the statements first for their math class and second for their science class with 1 = strongly disagree, 2 = disagree, 3 = neutral, 4 = agree, and 5 = strongly agree.</a:t>
            </a:r>
          </a:p>
        </p:txBody>
      </p:sp>
      <p:sp>
        <p:nvSpPr>
          <p:cNvPr id="24" name="Rectangle 23"/>
          <p:cNvSpPr/>
          <p:nvPr/>
        </p:nvSpPr>
        <p:spPr>
          <a:xfrm>
            <a:off x="36347400" y="6858000"/>
            <a:ext cx="7315200" cy="3416320"/>
          </a:xfrm>
          <a:prstGeom prst="rect">
            <a:avLst/>
          </a:prstGeom>
        </p:spPr>
        <p:txBody>
          <a:bodyPr wrap="square">
            <a:spAutoFit/>
          </a:bodyPr>
          <a:lstStyle/>
          <a:p>
            <a:pPr lvl="0" algn="ctr"/>
            <a:r>
              <a:rPr lang="en-US" sz="2800" b="1" dirty="0"/>
              <a:t>Chi-square </a:t>
            </a:r>
            <a:r>
              <a:rPr lang="en-US" sz="2800" b="1" dirty="0" smtClean="0"/>
              <a:t>Statistic </a:t>
            </a:r>
            <a:r>
              <a:rPr lang="en-US" sz="2800" b="1" dirty="0"/>
              <a:t>was </a:t>
            </a:r>
            <a:r>
              <a:rPr lang="en-US" sz="2800" b="1" dirty="0" smtClean="0"/>
              <a:t>Calculated </a:t>
            </a:r>
            <a:r>
              <a:rPr lang="en-US" sz="2800" b="1" dirty="0"/>
              <a:t>for each </a:t>
            </a:r>
            <a:r>
              <a:rPr lang="en-US" sz="2800" b="1" dirty="0" smtClean="0"/>
              <a:t>Survey Question</a:t>
            </a:r>
          </a:p>
          <a:p>
            <a:pPr algn="just"/>
            <a:r>
              <a:rPr lang="en-US" sz="2000" dirty="0" smtClean="0"/>
              <a:t>The </a:t>
            </a:r>
            <a:r>
              <a:rPr lang="en-US" sz="2000" dirty="0"/>
              <a:t>Chi-Square Test showed a comparison of observed and expected values, which are listed above and concludes that the impact of the CReSIS Summer Program would be considered as a positive factor to influence students in this survey to choose a STEM related major in college.  The significance level for all questions are less than 20% and conclude that males are independent of females in choosing STEM as a college major. The Chi Square indicates whether a statistically significant relationship exists.</a:t>
            </a:r>
          </a:p>
        </p:txBody>
      </p:sp>
      <p:graphicFrame>
        <p:nvGraphicFramePr>
          <p:cNvPr id="3" name="Table 2"/>
          <p:cNvGraphicFramePr>
            <a:graphicFrameLocks noGrp="1"/>
          </p:cNvGraphicFramePr>
          <p:nvPr>
            <p:extLst>
              <p:ext uri="{D42A27DB-BD31-4B8C-83A1-F6EECF244321}">
                <p14:modId xmlns:p14="http://schemas.microsoft.com/office/powerpoint/2010/main" val="1964249316"/>
              </p:ext>
            </p:extLst>
          </p:nvPr>
        </p:nvGraphicFramePr>
        <p:xfrm>
          <a:off x="7924800" y="10487084"/>
          <a:ext cx="7162800" cy="2169300"/>
        </p:xfrm>
        <a:graphic>
          <a:graphicData uri="http://schemas.openxmlformats.org/drawingml/2006/table">
            <a:tbl>
              <a:tblPr firstCol="1" bandRow="1">
                <a:tableStyleId>{5C22544A-7EE6-4342-B048-85BDC9FD1C3A}</a:tableStyleId>
              </a:tblPr>
              <a:tblGrid>
                <a:gridCol w="1183419"/>
                <a:gridCol w="607281"/>
                <a:gridCol w="895350"/>
                <a:gridCol w="895350"/>
                <a:gridCol w="895350"/>
                <a:gridCol w="895350"/>
                <a:gridCol w="895350"/>
                <a:gridCol w="895350"/>
              </a:tblGrid>
              <a:tr h="598224">
                <a:tc>
                  <a:txBody>
                    <a:bodyPr/>
                    <a:lstStyle/>
                    <a:p>
                      <a:pPr marL="0" marR="0" algn="l">
                        <a:spcBef>
                          <a:spcPts val="0"/>
                        </a:spcBef>
                        <a:spcAft>
                          <a:spcPts val="0"/>
                        </a:spcAft>
                      </a:pPr>
                      <a:r>
                        <a:rPr lang="en-US" sz="2000" dirty="0">
                          <a:effectLst/>
                        </a:rPr>
                        <a:t>Grade Level</a:t>
                      </a:r>
                      <a:endParaRPr lang="en-US" sz="2000" dirty="0">
                        <a:effectLst/>
                        <a:latin typeface="Times New Roman"/>
                        <a:ea typeface="SimSun"/>
                      </a:endParaRPr>
                    </a:p>
                  </a:txBody>
                  <a:tcPr marL="68580" marR="68580" marT="0" marB="0" anchor="ctr"/>
                </a:tc>
                <a:tc>
                  <a:txBody>
                    <a:bodyPr/>
                    <a:lstStyle/>
                    <a:p>
                      <a:pPr marL="0" marR="0" algn="ctr">
                        <a:spcBef>
                          <a:spcPts val="0"/>
                        </a:spcBef>
                        <a:spcAft>
                          <a:spcPts val="0"/>
                        </a:spcAft>
                      </a:pPr>
                      <a:r>
                        <a:rPr lang="en-US" sz="2000" dirty="0">
                          <a:effectLst/>
                        </a:rPr>
                        <a:t>7</a:t>
                      </a:r>
                      <a:endParaRPr lang="en-US" sz="2000" b="1" i="1" dirty="0">
                        <a:effectLst/>
                        <a:latin typeface="Times New Roman"/>
                        <a:ea typeface="SimSun"/>
                      </a:endParaRPr>
                    </a:p>
                  </a:txBody>
                  <a:tcPr marL="68580" marR="68580" marT="0" marB="0" anchor="ctr"/>
                </a:tc>
                <a:tc>
                  <a:txBody>
                    <a:bodyPr/>
                    <a:lstStyle/>
                    <a:p>
                      <a:pPr marL="0" marR="0" algn="ctr">
                        <a:spcBef>
                          <a:spcPts val="0"/>
                        </a:spcBef>
                        <a:spcAft>
                          <a:spcPts val="0"/>
                        </a:spcAft>
                      </a:pPr>
                      <a:r>
                        <a:rPr lang="en-US" sz="2000" dirty="0">
                          <a:effectLst/>
                        </a:rPr>
                        <a:t>8</a:t>
                      </a:r>
                      <a:endParaRPr lang="en-US" sz="2000" b="1" i="1" dirty="0">
                        <a:effectLst/>
                        <a:latin typeface="Times New Roman"/>
                        <a:ea typeface="SimSun"/>
                      </a:endParaRPr>
                    </a:p>
                  </a:txBody>
                  <a:tcPr marL="68580" marR="68580" marT="0" marB="0" anchor="ctr"/>
                </a:tc>
                <a:tc>
                  <a:txBody>
                    <a:bodyPr/>
                    <a:lstStyle/>
                    <a:p>
                      <a:pPr marL="0" marR="0" algn="ctr">
                        <a:spcBef>
                          <a:spcPts val="0"/>
                        </a:spcBef>
                        <a:spcAft>
                          <a:spcPts val="0"/>
                        </a:spcAft>
                      </a:pPr>
                      <a:r>
                        <a:rPr lang="en-US" sz="2000" dirty="0">
                          <a:effectLst/>
                        </a:rPr>
                        <a:t>9</a:t>
                      </a:r>
                      <a:endParaRPr lang="en-US" sz="2000" b="1" i="1" dirty="0">
                        <a:effectLst/>
                        <a:latin typeface="Times New Roman"/>
                        <a:ea typeface="SimSun"/>
                      </a:endParaRPr>
                    </a:p>
                  </a:txBody>
                  <a:tcPr marL="68580" marR="68580" marT="0" marB="0" anchor="ctr"/>
                </a:tc>
                <a:tc>
                  <a:txBody>
                    <a:bodyPr/>
                    <a:lstStyle/>
                    <a:p>
                      <a:pPr marL="0" marR="0" algn="ctr">
                        <a:spcBef>
                          <a:spcPts val="0"/>
                        </a:spcBef>
                        <a:spcAft>
                          <a:spcPts val="0"/>
                        </a:spcAft>
                      </a:pPr>
                      <a:r>
                        <a:rPr lang="en-US" sz="2000" dirty="0">
                          <a:effectLst/>
                        </a:rPr>
                        <a:t>10</a:t>
                      </a:r>
                      <a:endParaRPr lang="en-US" sz="2000" b="1" i="1" dirty="0">
                        <a:effectLst/>
                        <a:latin typeface="Times New Roman"/>
                        <a:ea typeface="SimSun"/>
                      </a:endParaRPr>
                    </a:p>
                  </a:txBody>
                  <a:tcPr marL="68580" marR="68580" marT="0" marB="0" anchor="ctr"/>
                </a:tc>
                <a:tc>
                  <a:txBody>
                    <a:bodyPr/>
                    <a:lstStyle/>
                    <a:p>
                      <a:pPr marL="0" marR="0" algn="ctr">
                        <a:spcBef>
                          <a:spcPts val="0"/>
                        </a:spcBef>
                        <a:spcAft>
                          <a:spcPts val="0"/>
                        </a:spcAft>
                      </a:pPr>
                      <a:r>
                        <a:rPr lang="en-US" sz="2000" dirty="0">
                          <a:effectLst/>
                        </a:rPr>
                        <a:t>11</a:t>
                      </a:r>
                      <a:endParaRPr lang="en-US" sz="2000" b="1" i="1" dirty="0">
                        <a:effectLst/>
                        <a:latin typeface="Times New Roman"/>
                        <a:ea typeface="SimSun"/>
                      </a:endParaRPr>
                    </a:p>
                  </a:txBody>
                  <a:tcPr marL="68580" marR="68580" marT="0" marB="0" anchor="ctr"/>
                </a:tc>
                <a:tc>
                  <a:txBody>
                    <a:bodyPr/>
                    <a:lstStyle/>
                    <a:p>
                      <a:pPr marL="0" marR="0" algn="ctr">
                        <a:spcBef>
                          <a:spcPts val="0"/>
                        </a:spcBef>
                        <a:spcAft>
                          <a:spcPts val="0"/>
                        </a:spcAft>
                      </a:pPr>
                      <a:r>
                        <a:rPr lang="en-US" sz="2000" dirty="0">
                          <a:effectLst/>
                        </a:rPr>
                        <a:t>12</a:t>
                      </a:r>
                      <a:endParaRPr lang="en-US" sz="2000" b="1" i="1" dirty="0">
                        <a:effectLst/>
                        <a:latin typeface="Times New Roman"/>
                        <a:ea typeface="SimSun"/>
                      </a:endParaRPr>
                    </a:p>
                  </a:txBody>
                  <a:tcPr marL="68580" marR="68580" marT="0" marB="0" anchor="ctr"/>
                </a:tc>
                <a:tc>
                  <a:txBody>
                    <a:bodyPr/>
                    <a:lstStyle/>
                    <a:p>
                      <a:pPr marL="0" marR="0" algn="ctr">
                        <a:spcBef>
                          <a:spcPts val="0"/>
                        </a:spcBef>
                        <a:spcAft>
                          <a:spcPts val="0"/>
                        </a:spcAft>
                      </a:pPr>
                      <a:r>
                        <a:rPr lang="en-US" sz="2000" dirty="0">
                          <a:effectLst/>
                        </a:rPr>
                        <a:t>College</a:t>
                      </a:r>
                      <a:endParaRPr lang="en-US" sz="2000" b="1" i="1" dirty="0">
                        <a:effectLst/>
                        <a:latin typeface="Times New Roman"/>
                        <a:ea typeface="SimSun"/>
                      </a:endParaRPr>
                    </a:p>
                  </a:txBody>
                  <a:tcPr marL="68580" marR="68580" marT="0" marB="0" anchor="ctr"/>
                </a:tc>
              </a:tr>
              <a:tr h="480738">
                <a:tc>
                  <a:txBody>
                    <a:bodyPr/>
                    <a:lstStyle/>
                    <a:p>
                      <a:pPr marL="0" marR="0" algn="just">
                        <a:spcBef>
                          <a:spcPts val="0"/>
                        </a:spcBef>
                        <a:spcAft>
                          <a:spcPts val="0"/>
                        </a:spcAft>
                      </a:pPr>
                      <a:r>
                        <a:rPr lang="en-US" sz="2000" dirty="0">
                          <a:effectLst/>
                        </a:rPr>
                        <a:t>Male</a:t>
                      </a:r>
                      <a:endParaRPr lang="en-US" sz="2000" dirty="0">
                        <a:effectLst/>
                        <a:latin typeface="Times New Roman"/>
                        <a:ea typeface="SimSun"/>
                      </a:endParaRPr>
                    </a:p>
                  </a:txBody>
                  <a:tcPr marL="68580" marR="68580" marT="0" marB="0" anchor="ctr"/>
                </a:tc>
                <a:tc>
                  <a:txBody>
                    <a:bodyPr/>
                    <a:lstStyle/>
                    <a:p>
                      <a:pPr marL="0" marR="0" algn="ctr">
                        <a:spcBef>
                          <a:spcPts val="0"/>
                        </a:spcBef>
                        <a:spcAft>
                          <a:spcPts val="0"/>
                        </a:spcAft>
                      </a:pPr>
                      <a:r>
                        <a:rPr lang="en-US" sz="2000" dirty="0">
                          <a:effectLst/>
                        </a:rPr>
                        <a:t>1</a:t>
                      </a:r>
                      <a:endParaRPr lang="en-US" sz="2000" dirty="0">
                        <a:effectLst/>
                        <a:latin typeface="Times New Roman"/>
                        <a:ea typeface="SimSun"/>
                      </a:endParaRPr>
                    </a:p>
                  </a:txBody>
                  <a:tcPr marL="68580" marR="68580" marT="0" marB="0" anchor="ctr"/>
                </a:tc>
                <a:tc>
                  <a:txBody>
                    <a:bodyPr/>
                    <a:lstStyle/>
                    <a:p>
                      <a:pPr marL="0" marR="0" algn="ctr">
                        <a:spcBef>
                          <a:spcPts val="0"/>
                        </a:spcBef>
                        <a:spcAft>
                          <a:spcPts val="0"/>
                        </a:spcAft>
                      </a:pPr>
                      <a:r>
                        <a:rPr lang="en-US" sz="2000" dirty="0">
                          <a:effectLst/>
                        </a:rPr>
                        <a:t>4</a:t>
                      </a:r>
                      <a:endParaRPr lang="en-US" sz="2000" dirty="0">
                        <a:effectLst/>
                        <a:latin typeface="Times New Roman"/>
                        <a:ea typeface="SimSun"/>
                      </a:endParaRPr>
                    </a:p>
                  </a:txBody>
                  <a:tcPr marL="68580" marR="68580" marT="0" marB="0" anchor="ctr"/>
                </a:tc>
                <a:tc>
                  <a:txBody>
                    <a:bodyPr/>
                    <a:lstStyle/>
                    <a:p>
                      <a:pPr marL="0" marR="0" algn="ctr">
                        <a:spcBef>
                          <a:spcPts val="0"/>
                        </a:spcBef>
                        <a:spcAft>
                          <a:spcPts val="0"/>
                        </a:spcAft>
                      </a:pPr>
                      <a:r>
                        <a:rPr lang="en-US" sz="2000" dirty="0">
                          <a:effectLst/>
                        </a:rPr>
                        <a:t>5</a:t>
                      </a:r>
                      <a:endParaRPr lang="en-US" sz="2000" dirty="0">
                        <a:effectLst/>
                        <a:latin typeface="Times New Roman"/>
                        <a:ea typeface="SimSun"/>
                      </a:endParaRPr>
                    </a:p>
                  </a:txBody>
                  <a:tcPr marL="68580" marR="68580" marT="0" marB="0" anchor="ctr"/>
                </a:tc>
                <a:tc>
                  <a:txBody>
                    <a:bodyPr/>
                    <a:lstStyle/>
                    <a:p>
                      <a:pPr marL="0" marR="0" algn="ctr">
                        <a:spcBef>
                          <a:spcPts val="0"/>
                        </a:spcBef>
                        <a:spcAft>
                          <a:spcPts val="0"/>
                        </a:spcAft>
                      </a:pPr>
                      <a:r>
                        <a:rPr lang="en-US" sz="2000" dirty="0">
                          <a:effectLst/>
                        </a:rPr>
                        <a:t>9</a:t>
                      </a:r>
                      <a:endParaRPr lang="en-US" sz="2000" dirty="0">
                        <a:effectLst/>
                        <a:latin typeface="Times New Roman"/>
                        <a:ea typeface="SimSun"/>
                      </a:endParaRPr>
                    </a:p>
                  </a:txBody>
                  <a:tcPr marL="68580" marR="68580" marT="0" marB="0" anchor="ctr"/>
                </a:tc>
                <a:tc>
                  <a:txBody>
                    <a:bodyPr/>
                    <a:lstStyle/>
                    <a:p>
                      <a:pPr marL="0" marR="0" algn="ctr">
                        <a:spcBef>
                          <a:spcPts val="0"/>
                        </a:spcBef>
                        <a:spcAft>
                          <a:spcPts val="0"/>
                        </a:spcAft>
                      </a:pPr>
                      <a:r>
                        <a:rPr lang="en-US" sz="2000" dirty="0">
                          <a:effectLst/>
                        </a:rPr>
                        <a:t>12</a:t>
                      </a:r>
                      <a:endParaRPr lang="en-US" sz="2000" dirty="0">
                        <a:effectLst/>
                        <a:latin typeface="Times New Roman"/>
                        <a:ea typeface="SimSun"/>
                      </a:endParaRPr>
                    </a:p>
                  </a:txBody>
                  <a:tcPr marL="68580" marR="68580" marT="0" marB="0" anchor="ctr"/>
                </a:tc>
                <a:tc>
                  <a:txBody>
                    <a:bodyPr/>
                    <a:lstStyle/>
                    <a:p>
                      <a:pPr marL="0" marR="0" algn="ctr">
                        <a:spcBef>
                          <a:spcPts val="0"/>
                        </a:spcBef>
                        <a:spcAft>
                          <a:spcPts val="0"/>
                        </a:spcAft>
                      </a:pPr>
                      <a:r>
                        <a:rPr lang="en-US" sz="2000" dirty="0">
                          <a:effectLst/>
                        </a:rPr>
                        <a:t>8</a:t>
                      </a:r>
                      <a:endParaRPr lang="en-US" sz="2000" dirty="0">
                        <a:effectLst/>
                        <a:latin typeface="Times New Roman"/>
                        <a:ea typeface="SimSun"/>
                      </a:endParaRPr>
                    </a:p>
                  </a:txBody>
                  <a:tcPr marL="68580" marR="68580" marT="0" marB="0" anchor="ctr"/>
                </a:tc>
                <a:tc>
                  <a:txBody>
                    <a:bodyPr/>
                    <a:lstStyle/>
                    <a:p>
                      <a:pPr marL="0" marR="0" algn="ctr">
                        <a:spcBef>
                          <a:spcPts val="0"/>
                        </a:spcBef>
                        <a:spcAft>
                          <a:spcPts val="0"/>
                        </a:spcAft>
                      </a:pPr>
                      <a:r>
                        <a:rPr lang="en-US" sz="2000" dirty="0">
                          <a:effectLst/>
                        </a:rPr>
                        <a:t>4</a:t>
                      </a:r>
                      <a:endParaRPr lang="en-US" sz="2000" dirty="0">
                        <a:effectLst/>
                        <a:latin typeface="Times New Roman"/>
                        <a:ea typeface="SimSun"/>
                      </a:endParaRPr>
                    </a:p>
                  </a:txBody>
                  <a:tcPr marL="68580" marR="68580" marT="0" marB="0" anchor="ctr"/>
                </a:tc>
              </a:tr>
              <a:tr h="598224">
                <a:tc>
                  <a:txBody>
                    <a:bodyPr/>
                    <a:lstStyle/>
                    <a:p>
                      <a:pPr marL="0" marR="0" algn="just">
                        <a:spcBef>
                          <a:spcPts val="0"/>
                        </a:spcBef>
                        <a:spcAft>
                          <a:spcPts val="0"/>
                        </a:spcAft>
                      </a:pPr>
                      <a:r>
                        <a:rPr lang="en-US" sz="2000" dirty="0">
                          <a:effectLst/>
                        </a:rPr>
                        <a:t>Female</a:t>
                      </a:r>
                      <a:endParaRPr lang="en-US" sz="2000" dirty="0">
                        <a:effectLst/>
                        <a:latin typeface="Times New Roman"/>
                        <a:ea typeface="SimSun"/>
                      </a:endParaRPr>
                    </a:p>
                  </a:txBody>
                  <a:tcPr marL="68580" marR="68580" marT="0" marB="0" anchor="ctr"/>
                </a:tc>
                <a:tc>
                  <a:txBody>
                    <a:bodyPr/>
                    <a:lstStyle/>
                    <a:p>
                      <a:pPr marL="0" marR="0" algn="ctr">
                        <a:spcBef>
                          <a:spcPts val="0"/>
                        </a:spcBef>
                        <a:spcAft>
                          <a:spcPts val="0"/>
                        </a:spcAft>
                      </a:pPr>
                      <a:r>
                        <a:rPr lang="en-US" sz="2000" dirty="0">
                          <a:effectLst/>
                        </a:rPr>
                        <a:t>2</a:t>
                      </a:r>
                      <a:endParaRPr lang="en-US" sz="2000" dirty="0">
                        <a:effectLst/>
                        <a:latin typeface="Times New Roman"/>
                        <a:ea typeface="SimSun"/>
                      </a:endParaRPr>
                    </a:p>
                  </a:txBody>
                  <a:tcPr marL="68580" marR="68580" marT="0" marB="0" anchor="ctr"/>
                </a:tc>
                <a:tc>
                  <a:txBody>
                    <a:bodyPr/>
                    <a:lstStyle/>
                    <a:p>
                      <a:pPr marL="0" marR="0" algn="ctr">
                        <a:spcBef>
                          <a:spcPts val="0"/>
                        </a:spcBef>
                        <a:spcAft>
                          <a:spcPts val="0"/>
                        </a:spcAft>
                      </a:pPr>
                      <a:r>
                        <a:rPr lang="en-US" sz="2000" dirty="0">
                          <a:effectLst/>
                        </a:rPr>
                        <a:t>8</a:t>
                      </a:r>
                      <a:endParaRPr lang="en-US" sz="2000" dirty="0">
                        <a:effectLst/>
                        <a:latin typeface="Times New Roman"/>
                        <a:ea typeface="SimSun"/>
                      </a:endParaRPr>
                    </a:p>
                  </a:txBody>
                  <a:tcPr marL="68580" marR="68580" marT="0" marB="0" anchor="ctr"/>
                </a:tc>
                <a:tc>
                  <a:txBody>
                    <a:bodyPr/>
                    <a:lstStyle/>
                    <a:p>
                      <a:pPr marL="0" marR="0" algn="ctr">
                        <a:spcBef>
                          <a:spcPts val="0"/>
                        </a:spcBef>
                        <a:spcAft>
                          <a:spcPts val="0"/>
                        </a:spcAft>
                      </a:pPr>
                      <a:r>
                        <a:rPr lang="en-US" sz="2000" dirty="0">
                          <a:effectLst/>
                        </a:rPr>
                        <a:t>14</a:t>
                      </a:r>
                      <a:endParaRPr lang="en-US" sz="2000" dirty="0">
                        <a:effectLst/>
                        <a:latin typeface="Times New Roman"/>
                        <a:ea typeface="SimSun"/>
                      </a:endParaRPr>
                    </a:p>
                  </a:txBody>
                  <a:tcPr marL="68580" marR="68580" marT="0" marB="0" anchor="ctr"/>
                </a:tc>
                <a:tc>
                  <a:txBody>
                    <a:bodyPr/>
                    <a:lstStyle/>
                    <a:p>
                      <a:pPr marL="0" marR="0" algn="ctr">
                        <a:spcBef>
                          <a:spcPts val="0"/>
                        </a:spcBef>
                        <a:spcAft>
                          <a:spcPts val="0"/>
                        </a:spcAft>
                      </a:pPr>
                      <a:r>
                        <a:rPr lang="en-US" sz="2000" dirty="0">
                          <a:effectLst/>
                        </a:rPr>
                        <a:t>12</a:t>
                      </a:r>
                      <a:endParaRPr lang="en-US" sz="2000" dirty="0">
                        <a:effectLst/>
                        <a:latin typeface="Times New Roman"/>
                        <a:ea typeface="SimSun"/>
                      </a:endParaRPr>
                    </a:p>
                  </a:txBody>
                  <a:tcPr marL="68580" marR="68580" marT="0" marB="0" anchor="ctr"/>
                </a:tc>
                <a:tc>
                  <a:txBody>
                    <a:bodyPr/>
                    <a:lstStyle/>
                    <a:p>
                      <a:pPr marL="0" marR="0" algn="ctr">
                        <a:spcBef>
                          <a:spcPts val="0"/>
                        </a:spcBef>
                        <a:spcAft>
                          <a:spcPts val="0"/>
                        </a:spcAft>
                      </a:pPr>
                      <a:r>
                        <a:rPr lang="en-US" sz="2000" dirty="0">
                          <a:effectLst/>
                        </a:rPr>
                        <a:t>8</a:t>
                      </a:r>
                      <a:endParaRPr lang="en-US" sz="2000" dirty="0">
                        <a:effectLst/>
                        <a:latin typeface="Times New Roman"/>
                        <a:ea typeface="SimSun"/>
                      </a:endParaRPr>
                    </a:p>
                  </a:txBody>
                  <a:tcPr marL="68580" marR="68580" marT="0" marB="0" anchor="ctr"/>
                </a:tc>
                <a:tc>
                  <a:txBody>
                    <a:bodyPr/>
                    <a:lstStyle/>
                    <a:p>
                      <a:pPr marL="0" marR="0" algn="ctr">
                        <a:spcBef>
                          <a:spcPts val="0"/>
                        </a:spcBef>
                        <a:spcAft>
                          <a:spcPts val="0"/>
                        </a:spcAft>
                      </a:pPr>
                      <a:r>
                        <a:rPr lang="en-US" sz="2000" dirty="0">
                          <a:effectLst/>
                        </a:rPr>
                        <a:t>4</a:t>
                      </a:r>
                      <a:endParaRPr lang="en-US" sz="2000" dirty="0">
                        <a:effectLst/>
                        <a:latin typeface="Times New Roman"/>
                        <a:ea typeface="SimSun"/>
                      </a:endParaRPr>
                    </a:p>
                  </a:txBody>
                  <a:tcPr marL="68580" marR="68580" marT="0" marB="0" anchor="ctr"/>
                </a:tc>
                <a:tc>
                  <a:txBody>
                    <a:bodyPr/>
                    <a:lstStyle/>
                    <a:p>
                      <a:pPr marL="0" marR="0" algn="ctr">
                        <a:spcBef>
                          <a:spcPts val="0"/>
                        </a:spcBef>
                        <a:spcAft>
                          <a:spcPts val="0"/>
                        </a:spcAft>
                      </a:pPr>
                      <a:r>
                        <a:rPr lang="en-US" sz="2000" dirty="0">
                          <a:effectLst/>
                        </a:rPr>
                        <a:t>7</a:t>
                      </a:r>
                      <a:endParaRPr lang="en-US" sz="2000" dirty="0">
                        <a:effectLst/>
                        <a:latin typeface="Times New Roman"/>
                        <a:ea typeface="SimSun"/>
                      </a:endParaRPr>
                    </a:p>
                  </a:txBody>
                  <a:tcPr marL="68580" marR="68580" marT="0" marB="0" anchor="ctr"/>
                </a:tc>
              </a:tr>
              <a:tr h="480738">
                <a:tc>
                  <a:txBody>
                    <a:bodyPr/>
                    <a:lstStyle/>
                    <a:p>
                      <a:pPr marL="0" marR="0" algn="just">
                        <a:spcBef>
                          <a:spcPts val="0"/>
                        </a:spcBef>
                        <a:spcAft>
                          <a:spcPts val="0"/>
                        </a:spcAft>
                      </a:pPr>
                      <a:r>
                        <a:rPr lang="en-US" sz="2000" dirty="0">
                          <a:effectLst/>
                        </a:rPr>
                        <a:t>Total</a:t>
                      </a:r>
                      <a:endParaRPr lang="en-US" sz="2000" dirty="0">
                        <a:effectLst/>
                        <a:latin typeface="Times New Roman"/>
                        <a:ea typeface="SimSun"/>
                      </a:endParaRPr>
                    </a:p>
                  </a:txBody>
                  <a:tcPr marL="68580" marR="68580" marT="0" marB="0" anchor="ctr"/>
                </a:tc>
                <a:tc>
                  <a:txBody>
                    <a:bodyPr/>
                    <a:lstStyle/>
                    <a:p>
                      <a:pPr marL="0" marR="0" algn="ctr">
                        <a:spcBef>
                          <a:spcPts val="0"/>
                        </a:spcBef>
                        <a:spcAft>
                          <a:spcPts val="0"/>
                        </a:spcAft>
                      </a:pPr>
                      <a:r>
                        <a:rPr lang="en-US" sz="2000" dirty="0">
                          <a:effectLst/>
                        </a:rPr>
                        <a:t>3</a:t>
                      </a:r>
                      <a:endParaRPr lang="en-US" sz="2000" dirty="0">
                        <a:effectLst/>
                        <a:latin typeface="Times New Roman"/>
                        <a:ea typeface="SimSun"/>
                      </a:endParaRPr>
                    </a:p>
                  </a:txBody>
                  <a:tcPr marL="68580" marR="68580" marT="0" marB="0" anchor="ctr"/>
                </a:tc>
                <a:tc>
                  <a:txBody>
                    <a:bodyPr/>
                    <a:lstStyle/>
                    <a:p>
                      <a:pPr marL="0" marR="0" algn="ctr">
                        <a:spcBef>
                          <a:spcPts val="0"/>
                        </a:spcBef>
                        <a:spcAft>
                          <a:spcPts val="0"/>
                        </a:spcAft>
                      </a:pPr>
                      <a:r>
                        <a:rPr lang="en-US" sz="2000" dirty="0">
                          <a:effectLst/>
                        </a:rPr>
                        <a:t>12</a:t>
                      </a:r>
                      <a:endParaRPr lang="en-US" sz="2000" dirty="0">
                        <a:effectLst/>
                        <a:latin typeface="Times New Roman"/>
                        <a:ea typeface="SimSun"/>
                      </a:endParaRPr>
                    </a:p>
                  </a:txBody>
                  <a:tcPr marL="68580" marR="68580" marT="0" marB="0" anchor="ctr"/>
                </a:tc>
                <a:tc>
                  <a:txBody>
                    <a:bodyPr/>
                    <a:lstStyle/>
                    <a:p>
                      <a:pPr marL="0" marR="0" algn="ctr">
                        <a:spcBef>
                          <a:spcPts val="0"/>
                        </a:spcBef>
                        <a:spcAft>
                          <a:spcPts val="0"/>
                        </a:spcAft>
                      </a:pPr>
                      <a:r>
                        <a:rPr lang="en-US" sz="2000" dirty="0">
                          <a:effectLst/>
                        </a:rPr>
                        <a:t>19</a:t>
                      </a:r>
                      <a:endParaRPr lang="en-US" sz="2000" dirty="0">
                        <a:effectLst/>
                        <a:latin typeface="Times New Roman"/>
                        <a:ea typeface="SimSun"/>
                      </a:endParaRPr>
                    </a:p>
                  </a:txBody>
                  <a:tcPr marL="68580" marR="68580" marT="0" marB="0" anchor="ctr"/>
                </a:tc>
                <a:tc>
                  <a:txBody>
                    <a:bodyPr/>
                    <a:lstStyle/>
                    <a:p>
                      <a:pPr marL="0" marR="0" algn="ctr">
                        <a:spcBef>
                          <a:spcPts val="0"/>
                        </a:spcBef>
                        <a:spcAft>
                          <a:spcPts val="0"/>
                        </a:spcAft>
                      </a:pPr>
                      <a:r>
                        <a:rPr lang="en-US" sz="2000" dirty="0">
                          <a:effectLst/>
                        </a:rPr>
                        <a:t>21</a:t>
                      </a:r>
                      <a:endParaRPr lang="en-US" sz="2000" dirty="0">
                        <a:effectLst/>
                        <a:latin typeface="Times New Roman"/>
                        <a:ea typeface="SimSun"/>
                      </a:endParaRPr>
                    </a:p>
                  </a:txBody>
                  <a:tcPr marL="68580" marR="68580" marT="0" marB="0" anchor="ctr"/>
                </a:tc>
                <a:tc>
                  <a:txBody>
                    <a:bodyPr/>
                    <a:lstStyle/>
                    <a:p>
                      <a:pPr marL="0" marR="0" algn="ctr">
                        <a:spcBef>
                          <a:spcPts val="0"/>
                        </a:spcBef>
                        <a:spcAft>
                          <a:spcPts val="0"/>
                        </a:spcAft>
                      </a:pPr>
                      <a:r>
                        <a:rPr lang="en-US" sz="2000" dirty="0">
                          <a:effectLst/>
                        </a:rPr>
                        <a:t>20</a:t>
                      </a:r>
                      <a:endParaRPr lang="en-US" sz="2000" dirty="0">
                        <a:effectLst/>
                        <a:latin typeface="Times New Roman"/>
                        <a:ea typeface="SimSun"/>
                      </a:endParaRPr>
                    </a:p>
                  </a:txBody>
                  <a:tcPr marL="68580" marR="68580" marT="0" marB="0" anchor="ctr"/>
                </a:tc>
                <a:tc>
                  <a:txBody>
                    <a:bodyPr/>
                    <a:lstStyle/>
                    <a:p>
                      <a:pPr marL="0" marR="0" algn="ctr">
                        <a:spcBef>
                          <a:spcPts val="0"/>
                        </a:spcBef>
                        <a:spcAft>
                          <a:spcPts val="0"/>
                        </a:spcAft>
                      </a:pPr>
                      <a:r>
                        <a:rPr lang="en-US" sz="2000" dirty="0">
                          <a:effectLst/>
                        </a:rPr>
                        <a:t>12</a:t>
                      </a:r>
                      <a:endParaRPr lang="en-US" sz="2000" dirty="0">
                        <a:effectLst/>
                        <a:latin typeface="Times New Roman"/>
                        <a:ea typeface="SimSun"/>
                      </a:endParaRPr>
                    </a:p>
                  </a:txBody>
                  <a:tcPr marL="68580" marR="68580" marT="0" marB="0" anchor="ctr"/>
                </a:tc>
                <a:tc>
                  <a:txBody>
                    <a:bodyPr/>
                    <a:lstStyle/>
                    <a:p>
                      <a:pPr marL="0" marR="0" algn="ctr">
                        <a:spcBef>
                          <a:spcPts val="0"/>
                        </a:spcBef>
                        <a:spcAft>
                          <a:spcPts val="0"/>
                        </a:spcAft>
                      </a:pPr>
                      <a:r>
                        <a:rPr lang="en-US" sz="2000" dirty="0">
                          <a:effectLst/>
                        </a:rPr>
                        <a:t>11</a:t>
                      </a:r>
                      <a:endParaRPr lang="en-US" sz="2000" dirty="0">
                        <a:effectLst/>
                        <a:latin typeface="Times New Roman"/>
                        <a:ea typeface="SimSun"/>
                      </a:endParaRPr>
                    </a:p>
                  </a:txBody>
                  <a:tcPr marL="68580" marR="68580" marT="0" marB="0" anchor="ctr"/>
                </a:tc>
              </a:tr>
            </a:tbl>
          </a:graphicData>
        </a:graphic>
      </p:graphicFrame>
      <p:sp>
        <p:nvSpPr>
          <p:cNvPr id="8" name="TextBox 7"/>
          <p:cNvSpPr txBox="1"/>
          <p:nvPr/>
        </p:nvSpPr>
        <p:spPr>
          <a:xfrm>
            <a:off x="7924800" y="10058400"/>
            <a:ext cx="7315200" cy="400110"/>
          </a:xfrm>
          <a:prstGeom prst="rect">
            <a:avLst/>
          </a:prstGeom>
          <a:noFill/>
        </p:spPr>
        <p:txBody>
          <a:bodyPr wrap="square" rtlCol="0">
            <a:spAutoFit/>
          </a:bodyPr>
          <a:lstStyle/>
          <a:p>
            <a:pPr algn="ctr"/>
            <a:r>
              <a:rPr lang="en-US" sz="2000" b="1" dirty="0" smtClean="0"/>
              <a:t>Table I. </a:t>
            </a:r>
            <a:r>
              <a:rPr lang="en-US" sz="2000" b="1" dirty="0"/>
              <a:t>Frequency Distribution for Participant Demographics</a:t>
            </a:r>
          </a:p>
        </p:txBody>
      </p:sp>
      <p:graphicFrame>
        <p:nvGraphicFramePr>
          <p:cNvPr id="9" name="Table 8"/>
          <p:cNvGraphicFramePr>
            <a:graphicFrameLocks noGrp="1"/>
          </p:cNvGraphicFramePr>
          <p:nvPr>
            <p:extLst>
              <p:ext uri="{D42A27DB-BD31-4B8C-83A1-F6EECF244321}">
                <p14:modId xmlns:p14="http://schemas.microsoft.com/office/powerpoint/2010/main" val="1158904735"/>
              </p:ext>
            </p:extLst>
          </p:nvPr>
        </p:nvGraphicFramePr>
        <p:xfrm>
          <a:off x="22902672" y="4805095"/>
          <a:ext cx="13167360" cy="1708785"/>
        </p:xfrm>
        <a:graphic>
          <a:graphicData uri="http://schemas.openxmlformats.org/drawingml/2006/table">
            <a:tbl>
              <a:tblPr firstRow="1" firstCol="1" bandRow="1">
                <a:tableStyleId>{5C22544A-7EE6-4342-B048-85BDC9FD1C3A}</a:tableStyleId>
              </a:tblPr>
              <a:tblGrid>
                <a:gridCol w="8458200"/>
                <a:gridCol w="2209800"/>
                <a:gridCol w="762000"/>
                <a:gridCol w="1737360"/>
              </a:tblGrid>
              <a:tr h="189230">
                <a:tc>
                  <a:txBody>
                    <a:bodyPr/>
                    <a:lstStyle/>
                    <a:p>
                      <a:pPr marL="0" marR="0" indent="0" algn="just">
                        <a:spcBef>
                          <a:spcPts val="0"/>
                        </a:spcBef>
                        <a:spcAft>
                          <a:spcPts val="30"/>
                        </a:spcAft>
                      </a:pPr>
                      <a:r>
                        <a:rPr lang="en-US" sz="800" spc="-5" dirty="0">
                          <a:effectLst/>
                        </a:rPr>
                        <a:t> </a:t>
                      </a:r>
                      <a:endParaRPr lang="en-US" sz="1000" spc="-5" dirty="0">
                        <a:effectLst/>
                        <a:latin typeface="Times New Roman"/>
                        <a:ea typeface="SimSun"/>
                      </a:endParaRPr>
                    </a:p>
                  </a:txBody>
                  <a:tcPr marL="68580" marR="68580" marT="0" marB="0"/>
                </a:tc>
                <a:tc>
                  <a:txBody>
                    <a:bodyPr/>
                    <a:lstStyle/>
                    <a:p>
                      <a:pPr marL="0" marR="0" indent="0" algn="ctr">
                        <a:spcBef>
                          <a:spcPts val="0"/>
                        </a:spcBef>
                        <a:spcAft>
                          <a:spcPts val="30"/>
                        </a:spcAft>
                      </a:pPr>
                      <a:r>
                        <a:rPr lang="en-US" sz="1400" kern="1200" dirty="0">
                          <a:solidFill>
                            <a:schemeClr val="bg1"/>
                          </a:solidFill>
                          <a:effectLst/>
                          <a:latin typeface="+mn-lt"/>
                          <a:ea typeface="+mn-ea"/>
                          <a:cs typeface="+mn-cs"/>
                        </a:rPr>
                        <a:t>Strongly Disagree/Disagree</a:t>
                      </a:r>
                    </a:p>
                  </a:txBody>
                  <a:tcPr marL="68580" marR="68580" marT="0" marB="0" anchor="b"/>
                </a:tc>
                <a:tc>
                  <a:txBody>
                    <a:bodyPr/>
                    <a:lstStyle/>
                    <a:p>
                      <a:pPr marL="0" marR="0" indent="0" algn="ctr">
                        <a:spcBef>
                          <a:spcPts val="0"/>
                        </a:spcBef>
                        <a:spcAft>
                          <a:spcPts val="30"/>
                        </a:spcAft>
                      </a:pPr>
                      <a:r>
                        <a:rPr lang="en-US" sz="1400" kern="1200" dirty="0">
                          <a:solidFill>
                            <a:schemeClr val="bg1"/>
                          </a:solidFill>
                          <a:effectLst/>
                          <a:latin typeface="+mn-lt"/>
                          <a:ea typeface="+mn-ea"/>
                          <a:cs typeface="+mn-cs"/>
                        </a:rPr>
                        <a:t>Neutral</a:t>
                      </a:r>
                    </a:p>
                  </a:txBody>
                  <a:tcPr marL="68580" marR="68580" marT="0" marB="0" anchor="b"/>
                </a:tc>
                <a:tc>
                  <a:txBody>
                    <a:bodyPr/>
                    <a:lstStyle/>
                    <a:p>
                      <a:pPr marL="0" marR="0" indent="0" algn="ctr">
                        <a:spcBef>
                          <a:spcPts val="0"/>
                        </a:spcBef>
                        <a:spcAft>
                          <a:spcPts val="30"/>
                        </a:spcAft>
                      </a:pPr>
                      <a:r>
                        <a:rPr lang="en-US" sz="1400" kern="1200" dirty="0">
                          <a:solidFill>
                            <a:schemeClr val="bg1"/>
                          </a:solidFill>
                          <a:effectLst/>
                          <a:latin typeface="+mn-lt"/>
                          <a:ea typeface="+mn-ea"/>
                          <a:cs typeface="+mn-cs"/>
                        </a:rPr>
                        <a:t>Strongly Agree/Agree</a:t>
                      </a:r>
                    </a:p>
                  </a:txBody>
                  <a:tcPr marL="68580" marR="68580" marT="0" marB="0" anchor="b"/>
                </a:tc>
              </a:tr>
              <a:tr h="121920">
                <a:tc>
                  <a:txBody>
                    <a:bodyPr/>
                    <a:lstStyle/>
                    <a:p>
                      <a:pPr marL="0" marR="0" indent="0" algn="l">
                        <a:spcBef>
                          <a:spcPts val="0"/>
                        </a:spcBef>
                        <a:spcAft>
                          <a:spcPts val="30"/>
                        </a:spcAft>
                      </a:pPr>
                      <a:r>
                        <a:rPr lang="en-US" sz="1800" b="1" kern="1200" dirty="0">
                          <a:solidFill>
                            <a:schemeClr val="lt1"/>
                          </a:solidFill>
                          <a:effectLst/>
                          <a:latin typeface="+mn-lt"/>
                          <a:ea typeface="+mn-ea"/>
                          <a:cs typeface="+mn-cs"/>
                        </a:rPr>
                        <a:t>Science, Technology, Engineering, &amp; Math (STEM) courses are exciting.</a:t>
                      </a:r>
                    </a:p>
                  </a:txBody>
                  <a:tcPr marL="68580" marR="68580" marT="0" marB="0" anchor="ctr"/>
                </a:tc>
                <a:tc>
                  <a:txBody>
                    <a:bodyPr/>
                    <a:lstStyle/>
                    <a:p>
                      <a:pPr marL="0" marR="0" indent="0" algn="ctr">
                        <a:spcBef>
                          <a:spcPts val="0"/>
                        </a:spcBef>
                        <a:spcAft>
                          <a:spcPts val="30"/>
                        </a:spcAft>
                      </a:pPr>
                      <a:r>
                        <a:rPr lang="en-US" sz="1800" kern="1200" dirty="0">
                          <a:solidFill>
                            <a:schemeClr val="dk1"/>
                          </a:solidFill>
                          <a:effectLst/>
                          <a:latin typeface="+mn-lt"/>
                          <a:ea typeface="+mn-ea"/>
                          <a:cs typeface="+mn-cs"/>
                        </a:rPr>
                        <a:t>0</a:t>
                      </a:r>
                    </a:p>
                  </a:txBody>
                  <a:tcPr marL="68580" marR="68580" marT="0" marB="0" anchor="ctr"/>
                </a:tc>
                <a:tc>
                  <a:txBody>
                    <a:bodyPr/>
                    <a:lstStyle/>
                    <a:p>
                      <a:pPr marL="0" marR="0" indent="0" algn="ctr">
                        <a:spcBef>
                          <a:spcPts val="0"/>
                        </a:spcBef>
                        <a:spcAft>
                          <a:spcPts val="30"/>
                        </a:spcAft>
                      </a:pPr>
                      <a:r>
                        <a:rPr lang="en-US" sz="1800" kern="1200" dirty="0">
                          <a:solidFill>
                            <a:schemeClr val="dk1"/>
                          </a:solidFill>
                          <a:effectLst/>
                          <a:latin typeface="+mn-lt"/>
                          <a:ea typeface="+mn-ea"/>
                          <a:cs typeface="+mn-cs"/>
                        </a:rPr>
                        <a:t>4</a:t>
                      </a:r>
                    </a:p>
                  </a:txBody>
                  <a:tcPr marL="68580" marR="68580" marT="0" marB="0" anchor="ctr"/>
                </a:tc>
                <a:tc>
                  <a:txBody>
                    <a:bodyPr/>
                    <a:lstStyle/>
                    <a:p>
                      <a:pPr marL="0" marR="0" indent="0" algn="ctr">
                        <a:spcBef>
                          <a:spcPts val="0"/>
                        </a:spcBef>
                        <a:spcAft>
                          <a:spcPts val="30"/>
                        </a:spcAft>
                      </a:pPr>
                      <a:r>
                        <a:rPr lang="en-US" sz="1800" kern="1200" dirty="0">
                          <a:solidFill>
                            <a:schemeClr val="dk1"/>
                          </a:solidFill>
                          <a:effectLst/>
                          <a:latin typeface="+mn-lt"/>
                          <a:ea typeface="+mn-ea"/>
                          <a:cs typeface="+mn-cs"/>
                        </a:rPr>
                        <a:t>94</a:t>
                      </a:r>
                    </a:p>
                  </a:txBody>
                  <a:tcPr marL="68580" marR="68580" marT="0" marB="0" anchor="ctr"/>
                </a:tc>
              </a:tr>
              <a:tr h="158750">
                <a:tc>
                  <a:txBody>
                    <a:bodyPr/>
                    <a:lstStyle/>
                    <a:p>
                      <a:pPr marL="0" marR="0" indent="0" algn="l">
                        <a:spcBef>
                          <a:spcPts val="0"/>
                        </a:spcBef>
                        <a:spcAft>
                          <a:spcPts val="30"/>
                        </a:spcAft>
                      </a:pPr>
                      <a:r>
                        <a:rPr lang="en-US" sz="1800" b="1" kern="1200" dirty="0">
                          <a:solidFill>
                            <a:schemeClr val="lt1"/>
                          </a:solidFill>
                          <a:effectLst/>
                          <a:latin typeface="+mn-lt"/>
                          <a:ea typeface="+mn-ea"/>
                          <a:cs typeface="+mn-cs"/>
                        </a:rPr>
                        <a:t>My family is interested in the STEM related courses I take.</a:t>
                      </a:r>
                    </a:p>
                  </a:txBody>
                  <a:tcPr marL="68580" marR="68580" marT="0" marB="0" anchor="ctr"/>
                </a:tc>
                <a:tc>
                  <a:txBody>
                    <a:bodyPr/>
                    <a:lstStyle/>
                    <a:p>
                      <a:pPr marL="0" marR="0" indent="0" algn="ctr">
                        <a:spcBef>
                          <a:spcPts val="0"/>
                        </a:spcBef>
                        <a:spcAft>
                          <a:spcPts val="30"/>
                        </a:spcAft>
                      </a:pPr>
                      <a:r>
                        <a:rPr lang="en-US" sz="1800" kern="1200" dirty="0">
                          <a:solidFill>
                            <a:schemeClr val="dk1"/>
                          </a:solidFill>
                          <a:effectLst/>
                          <a:latin typeface="+mn-lt"/>
                          <a:ea typeface="+mn-ea"/>
                          <a:cs typeface="+mn-cs"/>
                        </a:rPr>
                        <a:t>3</a:t>
                      </a:r>
                    </a:p>
                  </a:txBody>
                  <a:tcPr marL="68580" marR="68580" marT="0" marB="0" anchor="ctr"/>
                </a:tc>
                <a:tc>
                  <a:txBody>
                    <a:bodyPr/>
                    <a:lstStyle/>
                    <a:p>
                      <a:pPr marL="0" marR="0" indent="0" algn="ctr">
                        <a:spcBef>
                          <a:spcPts val="0"/>
                        </a:spcBef>
                        <a:spcAft>
                          <a:spcPts val="30"/>
                        </a:spcAft>
                      </a:pPr>
                      <a:r>
                        <a:rPr lang="en-US" sz="1800" kern="1200" dirty="0">
                          <a:solidFill>
                            <a:schemeClr val="dk1"/>
                          </a:solidFill>
                          <a:effectLst/>
                          <a:latin typeface="+mn-lt"/>
                          <a:ea typeface="+mn-ea"/>
                          <a:cs typeface="+mn-cs"/>
                        </a:rPr>
                        <a:t>1</a:t>
                      </a:r>
                    </a:p>
                  </a:txBody>
                  <a:tcPr marL="68580" marR="68580" marT="0" marB="0" anchor="ctr"/>
                </a:tc>
                <a:tc>
                  <a:txBody>
                    <a:bodyPr/>
                    <a:lstStyle/>
                    <a:p>
                      <a:pPr marL="0" marR="0" indent="0" algn="ctr">
                        <a:spcBef>
                          <a:spcPts val="0"/>
                        </a:spcBef>
                        <a:spcAft>
                          <a:spcPts val="30"/>
                        </a:spcAft>
                      </a:pPr>
                      <a:r>
                        <a:rPr lang="en-US" sz="1800" kern="1200" dirty="0">
                          <a:solidFill>
                            <a:schemeClr val="dk1"/>
                          </a:solidFill>
                          <a:effectLst/>
                          <a:latin typeface="+mn-lt"/>
                          <a:ea typeface="+mn-ea"/>
                          <a:cs typeface="+mn-cs"/>
                        </a:rPr>
                        <a:t>94</a:t>
                      </a:r>
                    </a:p>
                  </a:txBody>
                  <a:tcPr marL="68580" marR="68580" marT="0" marB="0" anchor="ctr"/>
                </a:tc>
              </a:tr>
              <a:tr h="367665">
                <a:tc>
                  <a:txBody>
                    <a:bodyPr/>
                    <a:lstStyle/>
                    <a:p>
                      <a:pPr marL="0" marR="0" indent="0" algn="l">
                        <a:spcBef>
                          <a:spcPts val="0"/>
                        </a:spcBef>
                        <a:spcAft>
                          <a:spcPts val="30"/>
                        </a:spcAft>
                      </a:pPr>
                      <a:r>
                        <a:rPr lang="en-US" sz="1800" b="1" kern="1200" dirty="0">
                          <a:solidFill>
                            <a:schemeClr val="lt1"/>
                          </a:solidFill>
                          <a:effectLst/>
                          <a:latin typeface="+mn-lt"/>
                          <a:ea typeface="+mn-ea"/>
                          <a:cs typeface="+mn-cs"/>
                        </a:rPr>
                        <a:t>I will make it into college and major in a STEM related discipline.</a:t>
                      </a:r>
                    </a:p>
                  </a:txBody>
                  <a:tcPr marL="68580" marR="68580" marT="0" marB="0" anchor="ctr"/>
                </a:tc>
                <a:tc>
                  <a:txBody>
                    <a:bodyPr/>
                    <a:lstStyle/>
                    <a:p>
                      <a:pPr marL="0" marR="0" indent="0" algn="ctr">
                        <a:spcBef>
                          <a:spcPts val="0"/>
                        </a:spcBef>
                        <a:spcAft>
                          <a:spcPts val="30"/>
                        </a:spcAft>
                      </a:pPr>
                      <a:r>
                        <a:rPr lang="en-US" sz="1800" kern="1200" dirty="0">
                          <a:solidFill>
                            <a:schemeClr val="dk1"/>
                          </a:solidFill>
                          <a:effectLst/>
                          <a:latin typeface="+mn-lt"/>
                          <a:ea typeface="+mn-ea"/>
                          <a:cs typeface="+mn-cs"/>
                        </a:rPr>
                        <a:t>1</a:t>
                      </a:r>
                    </a:p>
                  </a:txBody>
                  <a:tcPr marL="68580" marR="68580" marT="0" marB="0" anchor="ctr"/>
                </a:tc>
                <a:tc>
                  <a:txBody>
                    <a:bodyPr/>
                    <a:lstStyle/>
                    <a:p>
                      <a:pPr marL="0" marR="0" indent="0" algn="ctr">
                        <a:spcBef>
                          <a:spcPts val="0"/>
                        </a:spcBef>
                        <a:spcAft>
                          <a:spcPts val="30"/>
                        </a:spcAft>
                      </a:pPr>
                      <a:r>
                        <a:rPr lang="en-US" sz="1800" kern="1200" dirty="0">
                          <a:solidFill>
                            <a:schemeClr val="dk1"/>
                          </a:solidFill>
                          <a:effectLst/>
                          <a:latin typeface="+mn-lt"/>
                          <a:ea typeface="+mn-ea"/>
                          <a:cs typeface="+mn-cs"/>
                        </a:rPr>
                        <a:t>4</a:t>
                      </a:r>
                    </a:p>
                  </a:txBody>
                  <a:tcPr marL="68580" marR="68580" marT="0" marB="0" anchor="ctr"/>
                </a:tc>
                <a:tc>
                  <a:txBody>
                    <a:bodyPr/>
                    <a:lstStyle/>
                    <a:p>
                      <a:pPr marL="0" marR="0" indent="0" algn="ctr">
                        <a:spcBef>
                          <a:spcPts val="0"/>
                        </a:spcBef>
                        <a:spcAft>
                          <a:spcPts val="30"/>
                        </a:spcAft>
                      </a:pPr>
                      <a:r>
                        <a:rPr lang="en-US" sz="1800" kern="1200" dirty="0">
                          <a:solidFill>
                            <a:schemeClr val="dk1"/>
                          </a:solidFill>
                          <a:effectLst/>
                          <a:latin typeface="+mn-lt"/>
                          <a:ea typeface="+mn-ea"/>
                          <a:cs typeface="+mn-cs"/>
                        </a:rPr>
                        <a:t>93</a:t>
                      </a:r>
                    </a:p>
                  </a:txBody>
                  <a:tcPr marL="68580" marR="68580" marT="0" marB="0" anchor="ctr"/>
                </a:tc>
              </a:tr>
              <a:tr h="289560">
                <a:tc>
                  <a:txBody>
                    <a:bodyPr/>
                    <a:lstStyle/>
                    <a:p>
                      <a:pPr marL="0" marR="0" indent="0" algn="l">
                        <a:spcBef>
                          <a:spcPts val="0"/>
                        </a:spcBef>
                        <a:spcAft>
                          <a:spcPts val="30"/>
                        </a:spcAft>
                      </a:pPr>
                      <a:r>
                        <a:rPr lang="en-US" sz="1800" b="1" kern="1200" dirty="0">
                          <a:solidFill>
                            <a:schemeClr val="lt1"/>
                          </a:solidFill>
                          <a:effectLst/>
                          <a:latin typeface="+mn-lt"/>
                          <a:ea typeface="+mn-ea"/>
                          <a:cs typeface="+mn-cs"/>
                        </a:rPr>
                        <a:t>A career in a STEM discipline would enable me to work with others in meaningful ways</a:t>
                      </a:r>
                    </a:p>
                  </a:txBody>
                  <a:tcPr marL="68580" marR="68580" marT="0" marB="0" anchor="ctr"/>
                </a:tc>
                <a:tc>
                  <a:txBody>
                    <a:bodyPr/>
                    <a:lstStyle/>
                    <a:p>
                      <a:pPr marL="0" marR="0" indent="0" algn="ctr">
                        <a:spcBef>
                          <a:spcPts val="0"/>
                        </a:spcBef>
                        <a:spcAft>
                          <a:spcPts val="30"/>
                        </a:spcAft>
                      </a:pPr>
                      <a:r>
                        <a:rPr lang="en-US" sz="1800" kern="1200" dirty="0">
                          <a:solidFill>
                            <a:schemeClr val="dk1"/>
                          </a:solidFill>
                          <a:effectLst/>
                          <a:latin typeface="+mn-lt"/>
                          <a:ea typeface="+mn-ea"/>
                          <a:cs typeface="+mn-cs"/>
                        </a:rPr>
                        <a:t>0</a:t>
                      </a:r>
                    </a:p>
                  </a:txBody>
                  <a:tcPr marL="68580" marR="68580" marT="0" marB="0" anchor="ctr"/>
                </a:tc>
                <a:tc>
                  <a:txBody>
                    <a:bodyPr/>
                    <a:lstStyle/>
                    <a:p>
                      <a:pPr marL="0" marR="0" indent="0" algn="ctr">
                        <a:spcBef>
                          <a:spcPts val="0"/>
                        </a:spcBef>
                        <a:spcAft>
                          <a:spcPts val="30"/>
                        </a:spcAft>
                      </a:pPr>
                      <a:r>
                        <a:rPr lang="en-US" sz="1800" kern="1200" dirty="0">
                          <a:solidFill>
                            <a:schemeClr val="dk1"/>
                          </a:solidFill>
                          <a:effectLst/>
                          <a:latin typeface="+mn-lt"/>
                          <a:ea typeface="+mn-ea"/>
                          <a:cs typeface="+mn-cs"/>
                        </a:rPr>
                        <a:t>3</a:t>
                      </a:r>
                    </a:p>
                  </a:txBody>
                  <a:tcPr marL="68580" marR="68580" marT="0" marB="0" anchor="ctr"/>
                </a:tc>
                <a:tc>
                  <a:txBody>
                    <a:bodyPr/>
                    <a:lstStyle/>
                    <a:p>
                      <a:pPr marL="0" marR="0" indent="0" algn="ctr">
                        <a:spcBef>
                          <a:spcPts val="0"/>
                        </a:spcBef>
                        <a:spcAft>
                          <a:spcPts val="30"/>
                        </a:spcAft>
                      </a:pPr>
                      <a:r>
                        <a:rPr lang="en-US" sz="1800" kern="1200" dirty="0">
                          <a:solidFill>
                            <a:schemeClr val="dk1"/>
                          </a:solidFill>
                          <a:effectLst/>
                          <a:latin typeface="+mn-lt"/>
                          <a:ea typeface="+mn-ea"/>
                          <a:cs typeface="+mn-cs"/>
                        </a:rPr>
                        <a:t>95</a:t>
                      </a:r>
                    </a:p>
                  </a:txBody>
                  <a:tcPr marL="68580" marR="68580" marT="0" marB="0" anchor="ctr"/>
                </a:tc>
              </a:tr>
              <a:tr h="289560">
                <a:tc>
                  <a:txBody>
                    <a:bodyPr/>
                    <a:lstStyle/>
                    <a:p>
                      <a:pPr marL="0" marR="0" indent="0" algn="l">
                        <a:spcBef>
                          <a:spcPts val="0"/>
                        </a:spcBef>
                        <a:spcAft>
                          <a:spcPts val="30"/>
                        </a:spcAft>
                      </a:pPr>
                      <a:r>
                        <a:rPr lang="en-US" sz="1800" b="1" kern="1200" dirty="0">
                          <a:solidFill>
                            <a:schemeClr val="lt1"/>
                          </a:solidFill>
                          <a:effectLst/>
                          <a:latin typeface="+mn-lt"/>
                          <a:ea typeface="+mn-ea"/>
                          <a:cs typeface="+mn-cs"/>
                        </a:rPr>
                        <a:t>To me, a career in Science, Technology, Engineering, &amp; Math means a lot.</a:t>
                      </a:r>
                    </a:p>
                  </a:txBody>
                  <a:tcPr marL="68580" marR="68580" marT="0" marB="0" anchor="ctr"/>
                </a:tc>
                <a:tc>
                  <a:txBody>
                    <a:bodyPr/>
                    <a:lstStyle/>
                    <a:p>
                      <a:pPr marL="0" marR="0" indent="0" algn="ctr">
                        <a:spcBef>
                          <a:spcPts val="0"/>
                        </a:spcBef>
                        <a:spcAft>
                          <a:spcPts val="30"/>
                        </a:spcAft>
                      </a:pPr>
                      <a:r>
                        <a:rPr lang="en-US" sz="1800" kern="1200" dirty="0">
                          <a:solidFill>
                            <a:schemeClr val="dk1"/>
                          </a:solidFill>
                          <a:effectLst/>
                          <a:latin typeface="+mn-lt"/>
                          <a:ea typeface="+mn-ea"/>
                          <a:cs typeface="+mn-cs"/>
                        </a:rPr>
                        <a:t>0</a:t>
                      </a:r>
                    </a:p>
                  </a:txBody>
                  <a:tcPr marL="68580" marR="68580" marT="0" marB="0" anchor="ctr"/>
                </a:tc>
                <a:tc>
                  <a:txBody>
                    <a:bodyPr/>
                    <a:lstStyle/>
                    <a:p>
                      <a:pPr marL="0" marR="0" indent="0" algn="ctr">
                        <a:spcBef>
                          <a:spcPts val="0"/>
                        </a:spcBef>
                        <a:spcAft>
                          <a:spcPts val="30"/>
                        </a:spcAft>
                      </a:pPr>
                      <a:r>
                        <a:rPr lang="en-US" sz="1800" kern="1200" dirty="0">
                          <a:solidFill>
                            <a:schemeClr val="dk1"/>
                          </a:solidFill>
                          <a:effectLst/>
                          <a:latin typeface="+mn-lt"/>
                          <a:ea typeface="+mn-ea"/>
                          <a:cs typeface="+mn-cs"/>
                        </a:rPr>
                        <a:t>4</a:t>
                      </a:r>
                    </a:p>
                  </a:txBody>
                  <a:tcPr marL="68580" marR="68580" marT="0" marB="0" anchor="ctr"/>
                </a:tc>
                <a:tc>
                  <a:txBody>
                    <a:bodyPr/>
                    <a:lstStyle/>
                    <a:p>
                      <a:pPr marL="0" marR="0" indent="0" algn="ctr">
                        <a:spcBef>
                          <a:spcPts val="0"/>
                        </a:spcBef>
                        <a:spcAft>
                          <a:spcPts val="30"/>
                        </a:spcAft>
                      </a:pPr>
                      <a:r>
                        <a:rPr lang="en-US" sz="1800" kern="1200" dirty="0">
                          <a:solidFill>
                            <a:schemeClr val="dk1"/>
                          </a:solidFill>
                          <a:effectLst/>
                          <a:latin typeface="+mn-lt"/>
                          <a:ea typeface="+mn-ea"/>
                          <a:cs typeface="+mn-cs"/>
                        </a:rPr>
                        <a:t>94</a:t>
                      </a:r>
                    </a:p>
                  </a:txBody>
                  <a:tcPr marL="68580" marR="68580" marT="0" marB="0" anchor="ctr"/>
                </a:tc>
              </a:tr>
            </a:tbl>
          </a:graphicData>
        </a:graphic>
      </p:graphicFrame>
      <p:sp>
        <p:nvSpPr>
          <p:cNvPr id="27" name="TextBox 26"/>
          <p:cNvSpPr txBox="1"/>
          <p:nvPr/>
        </p:nvSpPr>
        <p:spPr>
          <a:xfrm>
            <a:off x="22902672" y="4441775"/>
            <a:ext cx="13167360" cy="400110"/>
          </a:xfrm>
          <a:prstGeom prst="rect">
            <a:avLst/>
          </a:prstGeom>
          <a:noFill/>
        </p:spPr>
        <p:txBody>
          <a:bodyPr wrap="square" rtlCol="0">
            <a:spAutoFit/>
          </a:bodyPr>
          <a:lstStyle/>
          <a:p>
            <a:pPr algn="ctr"/>
            <a:r>
              <a:rPr lang="en-US" sz="2000" b="1" dirty="0" smtClean="0"/>
              <a:t>Table II</a:t>
            </a:r>
            <a:r>
              <a:rPr lang="en-US" sz="2000" b="1" dirty="0"/>
              <a:t>. Five Liker-Type CReSIS Survey Question: “Impact of STEM on College Major</a:t>
            </a:r>
            <a:r>
              <a:rPr lang="en-US" sz="2000" b="1" dirty="0" smtClean="0"/>
              <a:t>”</a:t>
            </a:r>
            <a:endParaRPr lang="en-US" sz="2000" b="1" dirty="0"/>
          </a:p>
        </p:txBody>
      </p:sp>
      <p:graphicFrame>
        <p:nvGraphicFramePr>
          <p:cNvPr id="20" name="Table 19"/>
          <p:cNvGraphicFramePr>
            <a:graphicFrameLocks noGrp="1"/>
          </p:cNvGraphicFramePr>
          <p:nvPr>
            <p:extLst>
              <p:ext uri="{D42A27DB-BD31-4B8C-83A1-F6EECF244321}">
                <p14:modId xmlns:p14="http://schemas.microsoft.com/office/powerpoint/2010/main" val="1314425267"/>
              </p:ext>
            </p:extLst>
          </p:nvPr>
        </p:nvGraphicFramePr>
        <p:xfrm>
          <a:off x="22902672" y="7132320"/>
          <a:ext cx="13167360" cy="1859280"/>
        </p:xfrm>
        <a:graphic>
          <a:graphicData uri="http://schemas.openxmlformats.org/drawingml/2006/table">
            <a:tbl>
              <a:tblPr firstRow="1" firstCol="1" bandRow="1">
                <a:tableStyleId>{5C22544A-7EE6-4342-B048-85BDC9FD1C3A}</a:tableStyleId>
              </a:tblPr>
              <a:tblGrid>
                <a:gridCol w="8458200"/>
                <a:gridCol w="2209800"/>
                <a:gridCol w="762000"/>
                <a:gridCol w="1737360"/>
              </a:tblGrid>
              <a:tr h="152400">
                <a:tc>
                  <a:txBody>
                    <a:bodyPr/>
                    <a:lstStyle/>
                    <a:p>
                      <a:pPr marL="0" marR="0" indent="0" algn="just">
                        <a:spcBef>
                          <a:spcPts val="0"/>
                        </a:spcBef>
                        <a:spcAft>
                          <a:spcPts val="30"/>
                        </a:spcAft>
                      </a:pPr>
                      <a:r>
                        <a:rPr lang="en-US" sz="1000" spc="-5" dirty="0">
                          <a:effectLst/>
                        </a:rPr>
                        <a:t> </a:t>
                      </a:r>
                      <a:endParaRPr lang="en-US" sz="1000" spc="-5" dirty="0">
                        <a:effectLst/>
                        <a:latin typeface="Times New Roman"/>
                        <a:ea typeface="SimSun"/>
                      </a:endParaRPr>
                    </a:p>
                  </a:txBody>
                  <a:tcPr marL="68580" marR="68580" marT="0" marB="0"/>
                </a:tc>
                <a:tc>
                  <a:txBody>
                    <a:bodyPr/>
                    <a:lstStyle/>
                    <a:p>
                      <a:pPr marL="0" marR="0" indent="0" algn="ctr">
                        <a:spcBef>
                          <a:spcPts val="0"/>
                        </a:spcBef>
                        <a:spcAft>
                          <a:spcPts val="30"/>
                        </a:spcAft>
                      </a:pPr>
                      <a:r>
                        <a:rPr lang="en-US" sz="1400" b="1" kern="1200" dirty="0">
                          <a:solidFill>
                            <a:schemeClr val="bg1"/>
                          </a:solidFill>
                          <a:effectLst/>
                          <a:latin typeface="+mn-lt"/>
                          <a:ea typeface="+mn-ea"/>
                          <a:cs typeface="+mn-cs"/>
                        </a:rPr>
                        <a:t>Strongly Disagree/Disagree</a:t>
                      </a:r>
                    </a:p>
                  </a:txBody>
                  <a:tcPr marL="68580" marR="68580" marT="0" marB="0"/>
                </a:tc>
                <a:tc>
                  <a:txBody>
                    <a:bodyPr/>
                    <a:lstStyle/>
                    <a:p>
                      <a:pPr marL="0" marR="0" indent="0" algn="ctr">
                        <a:spcBef>
                          <a:spcPts val="0"/>
                        </a:spcBef>
                        <a:spcAft>
                          <a:spcPts val="30"/>
                        </a:spcAft>
                      </a:pPr>
                      <a:r>
                        <a:rPr lang="en-US" sz="1400" b="1" kern="1200" dirty="0">
                          <a:solidFill>
                            <a:schemeClr val="bg1"/>
                          </a:solidFill>
                          <a:effectLst/>
                          <a:latin typeface="+mn-lt"/>
                          <a:ea typeface="+mn-ea"/>
                          <a:cs typeface="+mn-cs"/>
                        </a:rPr>
                        <a:t>Neutral</a:t>
                      </a:r>
                    </a:p>
                  </a:txBody>
                  <a:tcPr marL="68580" marR="68580" marT="0" marB="0"/>
                </a:tc>
                <a:tc>
                  <a:txBody>
                    <a:bodyPr/>
                    <a:lstStyle/>
                    <a:p>
                      <a:pPr marL="0" marR="0" indent="0" algn="ctr">
                        <a:spcBef>
                          <a:spcPts val="0"/>
                        </a:spcBef>
                        <a:spcAft>
                          <a:spcPts val="30"/>
                        </a:spcAft>
                      </a:pPr>
                      <a:r>
                        <a:rPr lang="en-US" sz="1400" b="1" kern="1200" dirty="0">
                          <a:solidFill>
                            <a:schemeClr val="bg1"/>
                          </a:solidFill>
                          <a:effectLst/>
                          <a:latin typeface="+mn-lt"/>
                          <a:ea typeface="+mn-ea"/>
                          <a:cs typeface="+mn-cs"/>
                        </a:rPr>
                        <a:t>Strongly Agree/Agree</a:t>
                      </a:r>
                    </a:p>
                  </a:txBody>
                  <a:tcPr marL="68580" marR="68580" marT="0" marB="0"/>
                </a:tc>
              </a:tr>
              <a:tr h="137160">
                <a:tc>
                  <a:txBody>
                    <a:bodyPr/>
                    <a:lstStyle/>
                    <a:p>
                      <a:pPr marL="0" marR="0" indent="0" algn="l">
                        <a:spcBef>
                          <a:spcPts val="0"/>
                        </a:spcBef>
                        <a:spcAft>
                          <a:spcPts val="30"/>
                        </a:spcAft>
                      </a:pPr>
                      <a:r>
                        <a:rPr lang="en-US" sz="1800" b="1" kern="1200" dirty="0">
                          <a:solidFill>
                            <a:schemeClr val="lt1"/>
                          </a:solidFill>
                          <a:effectLst/>
                          <a:latin typeface="+mn-lt"/>
                          <a:ea typeface="+mn-ea"/>
                          <a:cs typeface="+mn-cs"/>
                        </a:rPr>
                        <a:t>I enjoyed the research experiences in the CReSIS Summer Program</a:t>
                      </a:r>
                    </a:p>
                  </a:txBody>
                  <a:tcPr marL="68580" marR="68580" marT="0" marB="0"/>
                </a:tc>
                <a:tc>
                  <a:txBody>
                    <a:bodyPr/>
                    <a:lstStyle/>
                    <a:p>
                      <a:pPr marL="0" marR="0" indent="0" algn="ctr" defTabSz="3762024" rtl="0" eaLnBrk="1" latinLnBrk="0" hangingPunct="1">
                        <a:spcBef>
                          <a:spcPts val="0"/>
                        </a:spcBef>
                        <a:spcAft>
                          <a:spcPts val="30"/>
                        </a:spcAft>
                      </a:pPr>
                      <a:r>
                        <a:rPr lang="en-US" sz="1800" kern="1200" dirty="0">
                          <a:solidFill>
                            <a:schemeClr val="dk1"/>
                          </a:solidFill>
                          <a:effectLst/>
                          <a:latin typeface="+mn-lt"/>
                          <a:ea typeface="+mn-ea"/>
                          <a:cs typeface="+mn-cs"/>
                        </a:rPr>
                        <a:t>0</a:t>
                      </a:r>
                    </a:p>
                  </a:txBody>
                  <a:tcPr marL="68580" marR="68580" marT="0" marB="0"/>
                </a:tc>
                <a:tc>
                  <a:txBody>
                    <a:bodyPr/>
                    <a:lstStyle/>
                    <a:p>
                      <a:pPr marL="0" marR="0" indent="0" algn="ctr" defTabSz="3762024" rtl="0" eaLnBrk="1" latinLnBrk="0" hangingPunct="1">
                        <a:spcBef>
                          <a:spcPts val="0"/>
                        </a:spcBef>
                        <a:spcAft>
                          <a:spcPts val="30"/>
                        </a:spcAft>
                      </a:pPr>
                      <a:r>
                        <a:rPr lang="en-US" sz="1800" kern="1200" dirty="0">
                          <a:solidFill>
                            <a:schemeClr val="dk1"/>
                          </a:solidFill>
                          <a:effectLst/>
                          <a:latin typeface="+mn-lt"/>
                          <a:ea typeface="+mn-ea"/>
                          <a:cs typeface="+mn-cs"/>
                        </a:rPr>
                        <a:t>0</a:t>
                      </a:r>
                    </a:p>
                  </a:txBody>
                  <a:tcPr marL="68580" marR="68580" marT="0" marB="0"/>
                </a:tc>
                <a:tc>
                  <a:txBody>
                    <a:bodyPr/>
                    <a:lstStyle/>
                    <a:p>
                      <a:pPr marL="0" marR="0" indent="0" algn="ctr" defTabSz="3762024" rtl="0" eaLnBrk="1" latinLnBrk="0" hangingPunct="1">
                        <a:spcBef>
                          <a:spcPts val="0"/>
                        </a:spcBef>
                        <a:spcAft>
                          <a:spcPts val="30"/>
                        </a:spcAft>
                      </a:pPr>
                      <a:r>
                        <a:rPr lang="en-US" sz="1800" kern="1200" dirty="0">
                          <a:solidFill>
                            <a:schemeClr val="dk1"/>
                          </a:solidFill>
                          <a:effectLst/>
                          <a:latin typeface="+mn-lt"/>
                          <a:ea typeface="+mn-ea"/>
                          <a:cs typeface="+mn-cs"/>
                        </a:rPr>
                        <a:t>98</a:t>
                      </a:r>
                    </a:p>
                  </a:txBody>
                  <a:tcPr marL="68580" marR="68580" marT="0" marB="0"/>
                </a:tc>
              </a:tr>
              <a:tr h="137160">
                <a:tc>
                  <a:txBody>
                    <a:bodyPr/>
                    <a:lstStyle/>
                    <a:p>
                      <a:pPr marL="0" marR="0" indent="0" algn="l">
                        <a:spcBef>
                          <a:spcPts val="0"/>
                        </a:spcBef>
                        <a:spcAft>
                          <a:spcPts val="30"/>
                        </a:spcAft>
                      </a:pPr>
                      <a:r>
                        <a:rPr lang="en-US" sz="1800" b="1" kern="1200" dirty="0">
                          <a:solidFill>
                            <a:schemeClr val="lt1"/>
                          </a:solidFill>
                          <a:effectLst/>
                          <a:latin typeface="+mn-lt"/>
                          <a:ea typeface="+mn-ea"/>
                          <a:cs typeface="+mn-cs"/>
                        </a:rPr>
                        <a:t>Participation in the CReSIS Summer Program enriched my learning experience about STEM</a:t>
                      </a:r>
                    </a:p>
                  </a:txBody>
                  <a:tcPr marL="68580" marR="68580" marT="0" marB="0"/>
                </a:tc>
                <a:tc>
                  <a:txBody>
                    <a:bodyPr/>
                    <a:lstStyle/>
                    <a:p>
                      <a:pPr marL="0" marR="0" indent="0" algn="ctr" defTabSz="3762024" rtl="0" eaLnBrk="1" latinLnBrk="0" hangingPunct="1">
                        <a:spcBef>
                          <a:spcPts val="0"/>
                        </a:spcBef>
                        <a:spcAft>
                          <a:spcPts val="30"/>
                        </a:spcAft>
                      </a:pPr>
                      <a:r>
                        <a:rPr lang="en-US" sz="1800" kern="1200" dirty="0">
                          <a:solidFill>
                            <a:schemeClr val="dk1"/>
                          </a:solidFill>
                          <a:effectLst/>
                          <a:latin typeface="+mn-lt"/>
                          <a:ea typeface="+mn-ea"/>
                          <a:cs typeface="+mn-cs"/>
                        </a:rPr>
                        <a:t>0</a:t>
                      </a:r>
                    </a:p>
                  </a:txBody>
                  <a:tcPr marL="68580" marR="68580" marT="0" marB="0"/>
                </a:tc>
                <a:tc>
                  <a:txBody>
                    <a:bodyPr/>
                    <a:lstStyle/>
                    <a:p>
                      <a:pPr marL="0" marR="0" indent="0" algn="ctr" defTabSz="3762024" rtl="0" eaLnBrk="1" latinLnBrk="0" hangingPunct="1">
                        <a:spcBef>
                          <a:spcPts val="0"/>
                        </a:spcBef>
                        <a:spcAft>
                          <a:spcPts val="30"/>
                        </a:spcAft>
                      </a:pPr>
                      <a:r>
                        <a:rPr lang="en-US" sz="1800" kern="1200" dirty="0">
                          <a:solidFill>
                            <a:schemeClr val="dk1"/>
                          </a:solidFill>
                          <a:effectLst/>
                          <a:latin typeface="+mn-lt"/>
                          <a:ea typeface="+mn-ea"/>
                          <a:cs typeface="+mn-cs"/>
                        </a:rPr>
                        <a:t>1</a:t>
                      </a:r>
                    </a:p>
                  </a:txBody>
                  <a:tcPr marL="68580" marR="68580" marT="0" marB="0"/>
                </a:tc>
                <a:tc>
                  <a:txBody>
                    <a:bodyPr/>
                    <a:lstStyle/>
                    <a:p>
                      <a:pPr marL="0" marR="0" indent="0" algn="ctr" defTabSz="3762024" rtl="0" eaLnBrk="1" latinLnBrk="0" hangingPunct="1">
                        <a:spcBef>
                          <a:spcPts val="0"/>
                        </a:spcBef>
                        <a:spcAft>
                          <a:spcPts val="30"/>
                        </a:spcAft>
                      </a:pPr>
                      <a:r>
                        <a:rPr lang="en-US" sz="1800" kern="1200" dirty="0">
                          <a:solidFill>
                            <a:schemeClr val="dk1"/>
                          </a:solidFill>
                          <a:effectLst/>
                          <a:latin typeface="+mn-lt"/>
                          <a:ea typeface="+mn-ea"/>
                          <a:cs typeface="+mn-cs"/>
                        </a:rPr>
                        <a:t>97</a:t>
                      </a:r>
                    </a:p>
                  </a:txBody>
                  <a:tcPr marL="68580" marR="68580" marT="0" marB="0"/>
                </a:tc>
              </a:tr>
              <a:tr h="137160">
                <a:tc>
                  <a:txBody>
                    <a:bodyPr/>
                    <a:lstStyle/>
                    <a:p>
                      <a:pPr marL="0" marR="0" indent="0" algn="l">
                        <a:spcBef>
                          <a:spcPts val="0"/>
                        </a:spcBef>
                        <a:spcAft>
                          <a:spcPts val="30"/>
                        </a:spcAft>
                      </a:pPr>
                      <a:r>
                        <a:rPr lang="en-US" sz="1800" b="1" kern="1200" dirty="0">
                          <a:solidFill>
                            <a:schemeClr val="lt1"/>
                          </a:solidFill>
                          <a:effectLst/>
                          <a:latin typeface="+mn-lt"/>
                          <a:ea typeface="+mn-ea"/>
                          <a:cs typeface="+mn-cs"/>
                        </a:rPr>
                        <a:t>I would do the summer program again</a:t>
                      </a:r>
                    </a:p>
                  </a:txBody>
                  <a:tcPr marL="68580" marR="68580" marT="0" marB="0"/>
                </a:tc>
                <a:tc>
                  <a:txBody>
                    <a:bodyPr/>
                    <a:lstStyle/>
                    <a:p>
                      <a:pPr marL="0" marR="0" indent="0" algn="ctr" defTabSz="3762024" rtl="0" eaLnBrk="1" latinLnBrk="0" hangingPunct="1">
                        <a:spcBef>
                          <a:spcPts val="0"/>
                        </a:spcBef>
                        <a:spcAft>
                          <a:spcPts val="30"/>
                        </a:spcAft>
                      </a:pPr>
                      <a:r>
                        <a:rPr lang="en-US" sz="1800" kern="1200" dirty="0">
                          <a:solidFill>
                            <a:schemeClr val="dk1"/>
                          </a:solidFill>
                          <a:effectLst/>
                          <a:latin typeface="+mn-lt"/>
                          <a:ea typeface="+mn-ea"/>
                          <a:cs typeface="+mn-cs"/>
                        </a:rPr>
                        <a:t>2</a:t>
                      </a:r>
                    </a:p>
                  </a:txBody>
                  <a:tcPr marL="68580" marR="68580" marT="0" marB="0"/>
                </a:tc>
                <a:tc>
                  <a:txBody>
                    <a:bodyPr/>
                    <a:lstStyle/>
                    <a:p>
                      <a:pPr marL="0" marR="0" indent="0" algn="ctr" defTabSz="3762024" rtl="0" eaLnBrk="1" latinLnBrk="0" hangingPunct="1">
                        <a:spcBef>
                          <a:spcPts val="0"/>
                        </a:spcBef>
                        <a:spcAft>
                          <a:spcPts val="30"/>
                        </a:spcAft>
                      </a:pPr>
                      <a:r>
                        <a:rPr lang="en-US" sz="1800" kern="1200" dirty="0">
                          <a:solidFill>
                            <a:schemeClr val="dk1"/>
                          </a:solidFill>
                          <a:effectLst/>
                          <a:latin typeface="+mn-lt"/>
                          <a:ea typeface="+mn-ea"/>
                          <a:cs typeface="+mn-cs"/>
                        </a:rPr>
                        <a:t>1</a:t>
                      </a:r>
                    </a:p>
                  </a:txBody>
                  <a:tcPr marL="68580" marR="68580" marT="0" marB="0"/>
                </a:tc>
                <a:tc>
                  <a:txBody>
                    <a:bodyPr/>
                    <a:lstStyle/>
                    <a:p>
                      <a:pPr marL="0" marR="0" indent="0" algn="ctr" defTabSz="3762024" rtl="0" eaLnBrk="1" latinLnBrk="0" hangingPunct="1">
                        <a:spcBef>
                          <a:spcPts val="0"/>
                        </a:spcBef>
                        <a:spcAft>
                          <a:spcPts val="30"/>
                        </a:spcAft>
                      </a:pPr>
                      <a:r>
                        <a:rPr lang="en-US" sz="1800" kern="1200" dirty="0">
                          <a:solidFill>
                            <a:schemeClr val="dk1"/>
                          </a:solidFill>
                          <a:effectLst/>
                          <a:latin typeface="+mn-lt"/>
                          <a:ea typeface="+mn-ea"/>
                          <a:cs typeface="+mn-cs"/>
                        </a:rPr>
                        <a:t>95</a:t>
                      </a:r>
                    </a:p>
                  </a:txBody>
                  <a:tcPr marL="68580" marR="68580" marT="0" marB="0"/>
                </a:tc>
              </a:tr>
              <a:tr h="137160">
                <a:tc>
                  <a:txBody>
                    <a:bodyPr/>
                    <a:lstStyle/>
                    <a:p>
                      <a:pPr marL="0" marR="0" indent="0" algn="l">
                        <a:spcBef>
                          <a:spcPts val="0"/>
                        </a:spcBef>
                        <a:spcAft>
                          <a:spcPts val="30"/>
                        </a:spcAft>
                      </a:pPr>
                      <a:r>
                        <a:rPr lang="en-US" sz="1800" b="1" kern="1200" dirty="0">
                          <a:solidFill>
                            <a:schemeClr val="lt1"/>
                          </a:solidFill>
                          <a:effectLst/>
                          <a:latin typeface="+mn-lt"/>
                          <a:ea typeface="+mn-ea"/>
                          <a:cs typeface="+mn-cs"/>
                        </a:rPr>
                        <a:t>The CReSIS Summer Program really made me think about majoring in a STEM discipline</a:t>
                      </a:r>
                    </a:p>
                  </a:txBody>
                  <a:tcPr marL="68580" marR="68580" marT="0" marB="0"/>
                </a:tc>
                <a:tc>
                  <a:txBody>
                    <a:bodyPr/>
                    <a:lstStyle/>
                    <a:p>
                      <a:pPr marL="0" marR="0" indent="0" algn="ctr" defTabSz="3762024" rtl="0" eaLnBrk="1" latinLnBrk="0" hangingPunct="1">
                        <a:spcBef>
                          <a:spcPts val="0"/>
                        </a:spcBef>
                        <a:spcAft>
                          <a:spcPts val="30"/>
                        </a:spcAft>
                      </a:pPr>
                      <a:r>
                        <a:rPr lang="en-US" sz="1800" kern="1200" dirty="0">
                          <a:solidFill>
                            <a:schemeClr val="dk1"/>
                          </a:solidFill>
                          <a:effectLst/>
                          <a:latin typeface="+mn-lt"/>
                          <a:ea typeface="+mn-ea"/>
                          <a:cs typeface="+mn-cs"/>
                        </a:rPr>
                        <a:t>1</a:t>
                      </a:r>
                    </a:p>
                  </a:txBody>
                  <a:tcPr marL="68580" marR="68580" marT="0" marB="0"/>
                </a:tc>
                <a:tc>
                  <a:txBody>
                    <a:bodyPr/>
                    <a:lstStyle/>
                    <a:p>
                      <a:pPr marL="0" marR="0" indent="0" algn="ctr" defTabSz="3762024" rtl="0" eaLnBrk="1" latinLnBrk="0" hangingPunct="1">
                        <a:spcBef>
                          <a:spcPts val="0"/>
                        </a:spcBef>
                        <a:spcAft>
                          <a:spcPts val="30"/>
                        </a:spcAft>
                      </a:pPr>
                      <a:r>
                        <a:rPr lang="en-US" sz="1800" kern="1200" dirty="0">
                          <a:solidFill>
                            <a:schemeClr val="dk1"/>
                          </a:solidFill>
                          <a:effectLst/>
                          <a:latin typeface="+mn-lt"/>
                          <a:ea typeface="+mn-ea"/>
                          <a:cs typeface="+mn-cs"/>
                        </a:rPr>
                        <a:t>3</a:t>
                      </a:r>
                    </a:p>
                  </a:txBody>
                  <a:tcPr marL="68580" marR="68580" marT="0" marB="0"/>
                </a:tc>
                <a:tc>
                  <a:txBody>
                    <a:bodyPr/>
                    <a:lstStyle/>
                    <a:p>
                      <a:pPr marL="0" marR="0" indent="0" algn="ctr" defTabSz="3762024" rtl="0" eaLnBrk="1" latinLnBrk="0" hangingPunct="1">
                        <a:spcBef>
                          <a:spcPts val="0"/>
                        </a:spcBef>
                        <a:spcAft>
                          <a:spcPts val="30"/>
                        </a:spcAft>
                      </a:pPr>
                      <a:r>
                        <a:rPr lang="en-US" sz="1800" kern="1200" dirty="0">
                          <a:solidFill>
                            <a:schemeClr val="dk1"/>
                          </a:solidFill>
                          <a:effectLst/>
                          <a:latin typeface="+mn-lt"/>
                          <a:ea typeface="+mn-ea"/>
                          <a:cs typeface="+mn-cs"/>
                        </a:rPr>
                        <a:t>94</a:t>
                      </a:r>
                    </a:p>
                  </a:txBody>
                  <a:tcPr marL="68580" marR="68580" marT="0" marB="0"/>
                </a:tc>
              </a:tr>
              <a:tr h="137160">
                <a:tc>
                  <a:txBody>
                    <a:bodyPr/>
                    <a:lstStyle/>
                    <a:p>
                      <a:pPr marL="0" marR="0" indent="0" algn="l">
                        <a:spcBef>
                          <a:spcPts val="0"/>
                        </a:spcBef>
                        <a:spcAft>
                          <a:spcPts val="30"/>
                        </a:spcAft>
                      </a:pPr>
                      <a:r>
                        <a:rPr lang="en-US" sz="1800" b="1" kern="1200" dirty="0">
                          <a:solidFill>
                            <a:schemeClr val="lt1"/>
                          </a:solidFill>
                          <a:effectLst/>
                          <a:latin typeface="+mn-lt"/>
                          <a:ea typeface="+mn-ea"/>
                          <a:cs typeface="+mn-cs"/>
                        </a:rPr>
                        <a:t>I really enjoyed all the use of technology during the CReSIS Summer Program</a:t>
                      </a:r>
                    </a:p>
                  </a:txBody>
                  <a:tcPr marL="68580" marR="68580" marT="0" marB="0"/>
                </a:tc>
                <a:tc>
                  <a:txBody>
                    <a:bodyPr/>
                    <a:lstStyle/>
                    <a:p>
                      <a:pPr marL="0" marR="0" indent="0" algn="ctr" defTabSz="3762024" rtl="0" eaLnBrk="1" latinLnBrk="0" hangingPunct="1">
                        <a:spcBef>
                          <a:spcPts val="0"/>
                        </a:spcBef>
                        <a:spcAft>
                          <a:spcPts val="30"/>
                        </a:spcAft>
                      </a:pPr>
                      <a:r>
                        <a:rPr lang="en-US" sz="1800" kern="1200" dirty="0">
                          <a:solidFill>
                            <a:schemeClr val="dk1"/>
                          </a:solidFill>
                          <a:effectLst/>
                          <a:latin typeface="+mn-lt"/>
                          <a:ea typeface="+mn-ea"/>
                          <a:cs typeface="+mn-cs"/>
                        </a:rPr>
                        <a:t>1</a:t>
                      </a:r>
                    </a:p>
                  </a:txBody>
                  <a:tcPr marL="68580" marR="68580" marT="0" marB="0"/>
                </a:tc>
                <a:tc>
                  <a:txBody>
                    <a:bodyPr/>
                    <a:lstStyle/>
                    <a:p>
                      <a:pPr marL="0" marR="0" indent="0" algn="ctr" defTabSz="3762024" rtl="0" eaLnBrk="1" latinLnBrk="0" hangingPunct="1">
                        <a:spcBef>
                          <a:spcPts val="0"/>
                        </a:spcBef>
                        <a:spcAft>
                          <a:spcPts val="30"/>
                        </a:spcAft>
                      </a:pPr>
                      <a:r>
                        <a:rPr lang="en-US" sz="1800" kern="1200" dirty="0">
                          <a:solidFill>
                            <a:schemeClr val="dk1"/>
                          </a:solidFill>
                          <a:effectLst/>
                          <a:latin typeface="+mn-lt"/>
                          <a:ea typeface="+mn-ea"/>
                          <a:cs typeface="+mn-cs"/>
                        </a:rPr>
                        <a:t>4</a:t>
                      </a:r>
                    </a:p>
                  </a:txBody>
                  <a:tcPr marL="68580" marR="68580" marT="0" marB="0"/>
                </a:tc>
                <a:tc>
                  <a:txBody>
                    <a:bodyPr/>
                    <a:lstStyle/>
                    <a:p>
                      <a:pPr marL="0" marR="0" indent="0" algn="ctr" defTabSz="3762024" rtl="0" eaLnBrk="1" latinLnBrk="0" hangingPunct="1">
                        <a:spcBef>
                          <a:spcPts val="0"/>
                        </a:spcBef>
                        <a:spcAft>
                          <a:spcPts val="30"/>
                        </a:spcAft>
                      </a:pPr>
                      <a:r>
                        <a:rPr lang="en-US" sz="1800" kern="1200" dirty="0">
                          <a:solidFill>
                            <a:schemeClr val="dk1"/>
                          </a:solidFill>
                          <a:effectLst/>
                          <a:latin typeface="+mn-lt"/>
                          <a:ea typeface="+mn-ea"/>
                          <a:cs typeface="+mn-cs"/>
                        </a:rPr>
                        <a:t>93</a:t>
                      </a:r>
                    </a:p>
                  </a:txBody>
                  <a:tcPr marL="68580" marR="68580" marT="0" marB="0"/>
                </a:tc>
              </a:tr>
            </a:tbl>
          </a:graphicData>
        </a:graphic>
      </p:graphicFrame>
      <p:sp>
        <p:nvSpPr>
          <p:cNvPr id="28" name="TextBox 27"/>
          <p:cNvSpPr txBox="1"/>
          <p:nvPr/>
        </p:nvSpPr>
        <p:spPr>
          <a:xfrm>
            <a:off x="22902672" y="6727775"/>
            <a:ext cx="13167360" cy="400110"/>
          </a:xfrm>
          <a:prstGeom prst="rect">
            <a:avLst/>
          </a:prstGeom>
          <a:noFill/>
        </p:spPr>
        <p:txBody>
          <a:bodyPr wrap="square" rtlCol="0">
            <a:spAutoFit/>
          </a:bodyPr>
          <a:lstStyle/>
          <a:p>
            <a:pPr algn="ctr"/>
            <a:r>
              <a:rPr lang="en-US" sz="2000" b="1" dirty="0" smtClean="0"/>
              <a:t>Table III</a:t>
            </a:r>
            <a:r>
              <a:rPr lang="en-US" sz="2000" b="1" dirty="0"/>
              <a:t>. Five Likert-Type CReSIS Survey Questions: “Impact of CReSIS Summer Programs on College Major”</a:t>
            </a:r>
          </a:p>
        </p:txBody>
      </p:sp>
      <p:graphicFrame>
        <p:nvGraphicFramePr>
          <p:cNvPr id="29" name="Table 28"/>
          <p:cNvGraphicFramePr>
            <a:graphicFrameLocks noGrp="1"/>
          </p:cNvGraphicFramePr>
          <p:nvPr>
            <p:extLst>
              <p:ext uri="{D42A27DB-BD31-4B8C-83A1-F6EECF244321}">
                <p14:modId xmlns:p14="http://schemas.microsoft.com/office/powerpoint/2010/main" val="2566551483"/>
              </p:ext>
            </p:extLst>
          </p:nvPr>
        </p:nvGraphicFramePr>
        <p:xfrm>
          <a:off x="22902672" y="9604248"/>
          <a:ext cx="13167360" cy="1584960"/>
        </p:xfrm>
        <a:graphic>
          <a:graphicData uri="http://schemas.openxmlformats.org/drawingml/2006/table">
            <a:tbl>
              <a:tblPr firstRow="1" firstCol="1" bandRow="1">
                <a:tableStyleId>{5C22544A-7EE6-4342-B048-85BDC9FD1C3A}</a:tableStyleId>
              </a:tblPr>
              <a:tblGrid>
                <a:gridCol w="8458200"/>
                <a:gridCol w="2209800"/>
                <a:gridCol w="762000"/>
                <a:gridCol w="1737360"/>
              </a:tblGrid>
              <a:tr h="152400">
                <a:tc>
                  <a:txBody>
                    <a:bodyPr/>
                    <a:lstStyle/>
                    <a:p>
                      <a:pPr marL="0" marR="0" indent="0" algn="just">
                        <a:spcBef>
                          <a:spcPts val="0"/>
                        </a:spcBef>
                        <a:spcAft>
                          <a:spcPts val="30"/>
                        </a:spcAft>
                      </a:pPr>
                      <a:r>
                        <a:rPr lang="en-US" sz="1000" spc="-5" dirty="0">
                          <a:effectLst/>
                        </a:rPr>
                        <a:t> </a:t>
                      </a:r>
                      <a:endParaRPr lang="en-US" sz="1000" spc="-5" dirty="0">
                        <a:effectLst/>
                        <a:latin typeface="Times New Roman"/>
                        <a:ea typeface="SimSun"/>
                      </a:endParaRPr>
                    </a:p>
                  </a:txBody>
                  <a:tcPr marL="68580" marR="68580" marT="0" marB="0"/>
                </a:tc>
                <a:tc>
                  <a:txBody>
                    <a:bodyPr/>
                    <a:lstStyle/>
                    <a:p>
                      <a:pPr marL="0" marR="0" indent="0" algn="ctr">
                        <a:spcBef>
                          <a:spcPts val="0"/>
                        </a:spcBef>
                        <a:spcAft>
                          <a:spcPts val="30"/>
                        </a:spcAft>
                      </a:pPr>
                      <a:r>
                        <a:rPr lang="en-US" sz="1400" b="1" kern="1200" dirty="0">
                          <a:solidFill>
                            <a:schemeClr val="bg1"/>
                          </a:solidFill>
                          <a:effectLst/>
                          <a:latin typeface="+mn-lt"/>
                          <a:ea typeface="+mn-ea"/>
                          <a:cs typeface="+mn-cs"/>
                        </a:rPr>
                        <a:t>Strongly Disagree/Disagree</a:t>
                      </a:r>
                    </a:p>
                  </a:txBody>
                  <a:tcPr marL="68580" marR="68580" marT="0" marB="0"/>
                </a:tc>
                <a:tc>
                  <a:txBody>
                    <a:bodyPr/>
                    <a:lstStyle/>
                    <a:p>
                      <a:pPr marL="0" marR="0" indent="0" algn="ctr">
                        <a:spcBef>
                          <a:spcPts val="0"/>
                        </a:spcBef>
                        <a:spcAft>
                          <a:spcPts val="30"/>
                        </a:spcAft>
                      </a:pPr>
                      <a:r>
                        <a:rPr lang="en-US" sz="1400" b="1" kern="1200" dirty="0">
                          <a:solidFill>
                            <a:schemeClr val="bg1"/>
                          </a:solidFill>
                          <a:effectLst/>
                          <a:latin typeface="+mn-lt"/>
                          <a:ea typeface="+mn-ea"/>
                          <a:cs typeface="+mn-cs"/>
                        </a:rPr>
                        <a:t>Neutral</a:t>
                      </a:r>
                    </a:p>
                  </a:txBody>
                  <a:tcPr marL="68580" marR="68580" marT="0" marB="0"/>
                </a:tc>
                <a:tc>
                  <a:txBody>
                    <a:bodyPr/>
                    <a:lstStyle/>
                    <a:p>
                      <a:pPr marL="0" marR="0" indent="0" algn="ctr">
                        <a:spcBef>
                          <a:spcPts val="0"/>
                        </a:spcBef>
                        <a:spcAft>
                          <a:spcPts val="30"/>
                        </a:spcAft>
                      </a:pPr>
                      <a:r>
                        <a:rPr lang="en-US" sz="1400" b="1" kern="1200" dirty="0">
                          <a:solidFill>
                            <a:schemeClr val="bg1"/>
                          </a:solidFill>
                          <a:effectLst/>
                          <a:latin typeface="+mn-lt"/>
                          <a:ea typeface="+mn-ea"/>
                          <a:cs typeface="+mn-cs"/>
                        </a:rPr>
                        <a:t>Strongly Agree/Agree</a:t>
                      </a:r>
                    </a:p>
                  </a:txBody>
                  <a:tcPr marL="68580" marR="68580" marT="0" marB="0"/>
                </a:tc>
              </a:tr>
              <a:tr h="137160">
                <a:tc>
                  <a:txBody>
                    <a:bodyPr/>
                    <a:lstStyle/>
                    <a:p>
                      <a:pPr marL="0" marR="0" indent="0" algn="l">
                        <a:spcBef>
                          <a:spcPts val="0"/>
                        </a:spcBef>
                        <a:spcAft>
                          <a:spcPts val="30"/>
                        </a:spcAft>
                      </a:pPr>
                      <a:r>
                        <a:rPr lang="en-US" sz="1800" b="1" kern="1200" dirty="0">
                          <a:solidFill>
                            <a:schemeClr val="lt1"/>
                          </a:solidFill>
                          <a:effectLst/>
                          <a:latin typeface="+mn-lt"/>
                          <a:ea typeface="+mn-ea"/>
                          <a:cs typeface="+mn-cs"/>
                        </a:rPr>
                        <a:t>The training in PowerPoint, GPS, camera, &amp; hydrology were exciting and helpful.</a:t>
                      </a:r>
                    </a:p>
                  </a:txBody>
                  <a:tcPr marL="68580" marR="68580" marT="0" marB="0"/>
                </a:tc>
                <a:tc>
                  <a:txBody>
                    <a:bodyPr/>
                    <a:lstStyle/>
                    <a:p>
                      <a:pPr marL="0" marR="0" indent="0" algn="ctr">
                        <a:spcBef>
                          <a:spcPts val="0"/>
                        </a:spcBef>
                        <a:spcAft>
                          <a:spcPts val="30"/>
                        </a:spcAft>
                      </a:pPr>
                      <a:r>
                        <a:rPr lang="en-US" sz="1800" kern="1200" dirty="0">
                          <a:solidFill>
                            <a:schemeClr val="dk1"/>
                          </a:solidFill>
                          <a:effectLst/>
                          <a:latin typeface="+mn-lt"/>
                          <a:ea typeface="+mn-ea"/>
                          <a:cs typeface="+mn-cs"/>
                        </a:rPr>
                        <a:t>1</a:t>
                      </a:r>
                    </a:p>
                  </a:txBody>
                  <a:tcPr marL="68580" marR="68580" marT="0" marB="0"/>
                </a:tc>
                <a:tc>
                  <a:txBody>
                    <a:bodyPr/>
                    <a:lstStyle/>
                    <a:p>
                      <a:pPr marL="0" marR="0" indent="0" algn="ctr">
                        <a:spcBef>
                          <a:spcPts val="0"/>
                        </a:spcBef>
                        <a:spcAft>
                          <a:spcPts val="30"/>
                        </a:spcAft>
                      </a:pPr>
                      <a:r>
                        <a:rPr lang="en-US" sz="1800" kern="1200" dirty="0">
                          <a:solidFill>
                            <a:schemeClr val="dk1"/>
                          </a:solidFill>
                          <a:effectLst/>
                          <a:latin typeface="+mn-lt"/>
                          <a:ea typeface="+mn-ea"/>
                          <a:cs typeface="+mn-cs"/>
                        </a:rPr>
                        <a:t>1</a:t>
                      </a:r>
                    </a:p>
                  </a:txBody>
                  <a:tcPr marL="68580" marR="68580" marT="0" marB="0"/>
                </a:tc>
                <a:tc>
                  <a:txBody>
                    <a:bodyPr/>
                    <a:lstStyle/>
                    <a:p>
                      <a:pPr marL="0" marR="0" indent="0" algn="ctr">
                        <a:spcBef>
                          <a:spcPts val="0"/>
                        </a:spcBef>
                        <a:spcAft>
                          <a:spcPts val="30"/>
                        </a:spcAft>
                      </a:pPr>
                      <a:r>
                        <a:rPr lang="en-US" sz="1800" kern="1200" dirty="0">
                          <a:solidFill>
                            <a:schemeClr val="dk1"/>
                          </a:solidFill>
                          <a:effectLst/>
                          <a:latin typeface="+mn-lt"/>
                          <a:ea typeface="+mn-ea"/>
                          <a:cs typeface="+mn-cs"/>
                        </a:rPr>
                        <a:t>96</a:t>
                      </a:r>
                    </a:p>
                  </a:txBody>
                  <a:tcPr marL="68580" marR="68580" marT="0" marB="0"/>
                </a:tc>
              </a:tr>
              <a:tr h="137160">
                <a:tc>
                  <a:txBody>
                    <a:bodyPr/>
                    <a:lstStyle/>
                    <a:p>
                      <a:pPr marL="0" marR="0" indent="0" algn="l">
                        <a:spcBef>
                          <a:spcPts val="0"/>
                        </a:spcBef>
                        <a:spcAft>
                          <a:spcPts val="30"/>
                        </a:spcAft>
                      </a:pPr>
                      <a:r>
                        <a:rPr lang="en-US" sz="1800" b="1" kern="1200" dirty="0">
                          <a:solidFill>
                            <a:schemeClr val="lt1"/>
                          </a:solidFill>
                          <a:effectLst/>
                          <a:latin typeface="+mn-lt"/>
                          <a:ea typeface="+mn-ea"/>
                          <a:cs typeface="+mn-cs"/>
                        </a:rPr>
                        <a:t>I was interested in well-informed scientists who spoke at the lunch seminars.</a:t>
                      </a:r>
                    </a:p>
                  </a:txBody>
                  <a:tcPr marL="68580" marR="68580" marT="0" marB="0"/>
                </a:tc>
                <a:tc>
                  <a:txBody>
                    <a:bodyPr/>
                    <a:lstStyle/>
                    <a:p>
                      <a:pPr marL="0" marR="0" indent="0" algn="ctr">
                        <a:spcBef>
                          <a:spcPts val="0"/>
                        </a:spcBef>
                        <a:spcAft>
                          <a:spcPts val="30"/>
                        </a:spcAft>
                      </a:pPr>
                      <a:r>
                        <a:rPr lang="en-US" sz="1800" kern="1200" dirty="0">
                          <a:solidFill>
                            <a:schemeClr val="dk1"/>
                          </a:solidFill>
                          <a:effectLst/>
                          <a:latin typeface="+mn-lt"/>
                          <a:ea typeface="+mn-ea"/>
                          <a:cs typeface="+mn-cs"/>
                        </a:rPr>
                        <a:t>1</a:t>
                      </a:r>
                    </a:p>
                  </a:txBody>
                  <a:tcPr marL="68580" marR="68580" marT="0" marB="0"/>
                </a:tc>
                <a:tc>
                  <a:txBody>
                    <a:bodyPr/>
                    <a:lstStyle/>
                    <a:p>
                      <a:pPr marL="0" marR="0" indent="0" algn="ctr">
                        <a:spcBef>
                          <a:spcPts val="0"/>
                        </a:spcBef>
                        <a:spcAft>
                          <a:spcPts val="30"/>
                        </a:spcAft>
                      </a:pPr>
                      <a:r>
                        <a:rPr lang="en-US" sz="1800" kern="1200" dirty="0">
                          <a:solidFill>
                            <a:schemeClr val="dk1"/>
                          </a:solidFill>
                          <a:effectLst/>
                          <a:latin typeface="+mn-lt"/>
                          <a:ea typeface="+mn-ea"/>
                          <a:cs typeface="+mn-cs"/>
                        </a:rPr>
                        <a:t>5</a:t>
                      </a:r>
                    </a:p>
                  </a:txBody>
                  <a:tcPr marL="68580" marR="68580" marT="0" marB="0"/>
                </a:tc>
                <a:tc>
                  <a:txBody>
                    <a:bodyPr/>
                    <a:lstStyle/>
                    <a:p>
                      <a:pPr marL="0" marR="0" indent="0" algn="ctr">
                        <a:spcBef>
                          <a:spcPts val="0"/>
                        </a:spcBef>
                        <a:spcAft>
                          <a:spcPts val="30"/>
                        </a:spcAft>
                      </a:pPr>
                      <a:r>
                        <a:rPr lang="en-US" sz="1800" kern="1200" dirty="0">
                          <a:solidFill>
                            <a:schemeClr val="dk1"/>
                          </a:solidFill>
                          <a:effectLst/>
                          <a:latin typeface="+mn-lt"/>
                          <a:ea typeface="+mn-ea"/>
                          <a:cs typeface="+mn-cs"/>
                        </a:rPr>
                        <a:t>92</a:t>
                      </a:r>
                    </a:p>
                  </a:txBody>
                  <a:tcPr marL="68580" marR="68580" marT="0" marB="0"/>
                </a:tc>
              </a:tr>
              <a:tr h="137160">
                <a:tc>
                  <a:txBody>
                    <a:bodyPr/>
                    <a:lstStyle/>
                    <a:p>
                      <a:pPr marL="0" marR="0" indent="0" algn="l">
                        <a:spcBef>
                          <a:spcPts val="0"/>
                        </a:spcBef>
                        <a:spcAft>
                          <a:spcPts val="30"/>
                        </a:spcAft>
                      </a:pPr>
                      <a:r>
                        <a:rPr lang="en-US" sz="1800" b="1" kern="1200" dirty="0">
                          <a:solidFill>
                            <a:schemeClr val="lt1"/>
                          </a:solidFill>
                          <a:effectLst/>
                          <a:latin typeface="+mn-lt"/>
                          <a:ea typeface="+mn-ea"/>
                          <a:cs typeface="+mn-cs"/>
                        </a:rPr>
                        <a:t>The field trips to the Great Dismal Swamp, Virginia Aquarium, &amp; boat cruises were enjoyable.</a:t>
                      </a:r>
                    </a:p>
                  </a:txBody>
                  <a:tcPr marL="68580" marR="68580" marT="0" marB="0"/>
                </a:tc>
                <a:tc>
                  <a:txBody>
                    <a:bodyPr/>
                    <a:lstStyle/>
                    <a:p>
                      <a:pPr marL="0" marR="0" indent="0" algn="ctr">
                        <a:spcBef>
                          <a:spcPts val="0"/>
                        </a:spcBef>
                        <a:spcAft>
                          <a:spcPts val="30"/>
                        </a:spcAft>
                      </a:pPr>
                      <a:r>
                        <a:rPr lang="en-US" sz="1800" kern="1200" dirty="0">
                          <a:solidFill>
                            <a:schemeClr val="dk1"/>
                          </a:solidFill>
                          <a:effectLst/>
                          <a:latin typeface="+mn-lt"/>
                          <a:ea typeface="+mn-ea"/>
                          <a:cs typeface="+mn-cs"/>
                        </a:rPr>
                        <a:t>0</a:t>
                      </a:r>
                    </a:p>
                  </a:txBody>
                  <a:tcPr marL="68580" marR="68580" marT="0" marB="0"/>
                </a:tc>
                <a:tc>
                  <a:txBody>
                    <a:bodyPr/>
                    <a:lstStyle/>
                    <a:p>
                      <a:pPr marL="0" marR="0" indent="0" algn="ctr">
                        <a:spcBef>
                          <a:spcPts val="0"/>
                        </a:spcBef>
                        <a:spcAft>
                          <a:spcPts val="30"/>
                        </a:spcAft>
                      </a:pPr>
                      <a:r>
                        <a:rPr lang="en-US" sz="1800" kern="1200" dirty="0">
                          <a:solidFill>
                            <a:schemeClr val="dk1"/>
                          </a:solidFill>
                          <a:effectLst/>
                          <a:latin typeface="+mn-lt"/>
                          <a:ea typeface="+mn-ea"/>
                          <a:cs typeface="+mn-cs"/>
                        </a:rPr>
                        <a:t>5</a:t>
                      </a:r>
                    </a:p>
                  </a:txBody>
                  <a:tcPr marL="68580" marR="68580" marT="0" marB="0"/>
                </a:tc>
                <a:tc>
                  <a:txBody>
                    <a:bodyPr/>
                    <a:lstStyle/>
                    <a:p>
                      <a:pPr marL="0" marR="0" indent="0" algn="ctr">
                        <a:spcBef>
                          <a:spcPts val="0"/>
                        </a:spcBef>
                        <a:spcAft>
                          <a:spcPts val="30"/>
                        </a:spcAft>
                      </a:pPr>
                      <a:r>
                        <a:rPr lang="en-US" sz="1800" kern="1200" dirty="0">
                          <a:solidFill>
                            <a:schemeClr val="dk1"/>
                          </a:solidFill>
                          <a:effectLst/>
                          <a:latin typeface="+mn-lt"/>
                          <a:ea typeface="+mn-ea"/>
                          <a:cs typeface="+mn-cs"/>
                        </a:rPr>
                        <a:t>93</a:t>
                      </a:r>
                    </a:p>
                  </a:txBody>
                  <a:tcPr marL="68580" marR="68580" marT="0" marB="0"/>
                </a:tc>
              </a:tr>
              <a:tr h="137160">
                <a:tc>
                  <a:txBody>
                    <a:bodyPr/>
                    <a:lstStyle/>
                    <a:p>
                      <a:pPr marL="0" marR="0" indent="0" algn="l">
                        <a:spcBef>
                          <a:spcPts val="0"/>
                        </a:spcBef>
                        <a:spcAft>
                          <a:spcPts val="30"/>
                        </a:spcAft>
                      </a:pPr>
                      <a:r>
                        <a:rPr lang="en-US" sz="1800" b="1" kern="1200" dirty="0">
                          <a:solidFill>
                            <a:schemeClr val="lt1"/>
                          </a:solidFill>
                          <a:effectLst/>
                          <a:latin typeface="+mn-lt"/>
                          <a:ea typeface="+mn-ea"/>
                          <a:cs typeface="+mn-cs"/>
                        </a:rPr>
                        <a:t>The workshop sessions made me interested in choosing a STEM career in college.</a:t>
                      </a:r>
                    </a:p>
                  </a:txBody>
                  <a:tcPr marL="68580" marR="68580" marT="0" marB="0"/>
                </a:tc>
                <a:tc>
                  <a:txBody>
                    <a:bodyPr/>
                    <a:lstStyle/>
                    <a:p>
                      <a:pPr marL="0" marR="0" indent="0" algn="ctr">
                        <a:spcBef>
                          <a:spcPts val="0"/>
                        </a:spcBef>
                        <a:spcAft>
                          <a:spcPts val="30"/>
                        </a:spcAft>
                      </a:pPr>
                      <a:r>
                        <a:rPr lang="en-US" sz="1800" kern="1200" dirty="0">
                          <a:solidFill>
                            <a:schemeClr val="dk1"/>
                          </a:solidFill>
                          <a:effectLst/>
                          <a:latin typeface="+mn-lt"/>
                          <a:ea typeface="+mn-ea"/>
                          <a:cs typeface="+mn-cs"/>
                        </a:rPr>
                        <a:t>1</a:t>
                      </a:r>
                    </a:p>
                  </a:txBody>
                  <a:tcPr marL="68580" marR="68580" marT="0" marB="0"/>
                </a:tc>
                <a:tc>
                  <a:txBody>
                    <a:bodyPr/>
                    <a:lstStyle/>
                    <a:p>
                      <a:pPr marL="0" marR="0" indent="0" algn="ctr">
                        <a:spcBef>
                          <a:spcPts val="0"/>
                        </a:spcBef>
                        <a:spcAft>
                          <a:spcPts val="30"/>
                        </a:spcAft>
                      </a:pPr>
                      <a:r>
                        <a:rPr lang="en-US" sz="1800" kern="1200" dirty="0">
                          <a:solidFill>
                            <a:schemeClr val="dk1"/>
                          </a:solidFill>
                          <a:effectLst/>
                          <a:latin typeface="+mn-lt"/>
                          <a:ea typeface="+mn-ea"/>
                          <a:cs typeface="+mn-cs"/>
                        </a:rPr>
                        <a:t>8</a:t>
                      </a:r>
                    </a:p>
                  </a:txBody>
                  <a:tcPr marL="68580" marR="68580" marT="0" marB="0"/>
                </a:tc>
                <a:tc>
                  <a:txBody>
                    <a:bodyPr/>
                    <a:lstStyle/>
                    <a:p>
                      <a:pPr marL="0" marR="0" indent="0" algn="ctr">
                        <a:spcBef>
                          <a:spcPts val="0"/>
                        </a:spcBef>
                        <a:spcAft>
                          <a:spcPts val="30"/>
                        </a:spcAft>
                      </a:pPr>
                      <a:r>
                        <a:rPr lang="en-US" sz="1800" kern="1200" dirty="0">
                          <a:solidFill>
                            <a:schemeClr val="dk1"/>
                          </a:solidFill>
                          <a:effectLst/>
                          <a:latin typeface="+mn-lt"/>
                          <a:ea typeface="+mn-ea"/>
                          <a:cs typeface="+mn-cs"/>
                        </a:rPr>
                        <a:t>89</a:t>
                      </a:r>
                    </a:p>
                  </a:txBody>
                  <a:tcPr marL="68580" marR="68580" marT="0" marB="0"/>
                </a:tc>
              </a:tr>
            </a:tbl>
          </a:graphicData>
        </a:graphic>
      </p:graphicFrame>
      <p:sp>
        <p:nvSpPr>
          <p:cNvPr id="30" name="TextBox 29"/>
          <p:cNvSpPr txBox="1"/>
          <p:nvPr/>
        </p:nvSpPr>
        <p:spPr>
          <a:xfrm>
            <a:off x="22902672" y="9199703"/>
            <a:ext cx="13167360" cy="400110"/>
          </a:xfrm>
          <a:prstGeom prst="rect">
            <a:avLst/>
          </a:prstGeom>
          <a:noFill/>
        </p:spPr>
        <p:txBody>
          <a:bodyPr wrap="square" rtlCol="0">
            <a:spAutoFit/>
          </a:bodyPr>
          <a:lstStyle/>
          <a:p>
            <a:pPr algn="ctr"/>
            <a:r>
              <a:rPr lang="en-US" sz="2000" b="1" dirty="0" smtClean="0"/>
              <a:t>Table IV</a:t>
            </a:r>
            <a:r>
              <a:rPr lang="en-US" sz="2000" b="1" dirty="0"/>
              <a:t>. Five Likert-Type CReSIS Survey Questions: “Impact of STEM Activities/Labs on College Major”</a:t>
            </a:r>
          </a:p>
        </p:txBody>
      </p:sp>
      <p:graphicFrame>
        <p:nvGraphicFramePr>
          <p:cNvPr id="31" name="Table 30"/>
          <p:cNvGraphicFramePr>
            <a:graphicFrameLocks noGrp="1"/>
          </p:cNvGraphicFramePr>
          <p:nvPr>
            <p:extLst>
              <p:ext uri="{D42A27DB-BD31-4B8C-83A1-F6EECF244321}">
                <p14:modId xmlns:p14="http://schemas.microsoft.com/office/powerpoint/2010/main" val="4245723264"/>
              </p:ext>
            </p:extLst>
          </p:nvPr>
        </p:nvGraphicFramePr>
        <p:xfrm>
          <a:off x="22902672" y="11856720"/>
          <a:ext cx="13167360" cy="1859280"/>
        </p:xfrm>
        <a:graphic>
          <a:graphicData uri="http://schemas.openxmlformats.org/drawingml/2006/table">
            <a:tbl>
              <a:tblPr firstRow="1" firstCol="1" bandRow="1">
                <a:tableStyleId>{5C22544A-7EE6-4342-B048-85BDC9FD1C3A}</a:tableStyleId>
              </a:tblPr>
              <a:tblGrid>
                <a:gridCol w="8458200"/>
                <a:gridCol w="2209800"/>
                <a:gridCol w="762000"/>
                <a:gridCol w="1737360"/>
              </a:tblGrid>
              <a:tr h="152400">
                <a:tc>
                  <a:txBody>
                    <a:bodyPr/>
                    <a:lstStyle/>
                    <a:p>
                      <a:pPr marL="0" marR="0" indent="0" algn="just">
                        <a:spcBef>
                          <a:spcPts val="0"/>
                        </a:spcBef>
                        <a:spcAft>
                          <a:spcPts val="30"/>
                        </a:spcAft>
                      </a:pPr>
                      <a:r>
                        <a:rPr lang="en-US" sz="1000" spc="-5" dirty="0">
                          <a:effectLst/>
                        </a:rPr>
                        <a:t> </a:t>
                      </a:r>
                      <a:endParaRPr lang="en-US" sz="1000" spc="-5" dirty="0">
                        <a:effectLst/>
                        <a:latin typeface="Times New Roman"/>
                        <a:ea typeface="SimSun"/>
                      </a:endParaRPr>
                    </a:p>
                  </a:txBody>
                  <a:tcPr marL="68580" marR="68580" marT="0" marB="0"/>
                </a:tc>
                <a:tc>
                  <a:txBody>
                    <a:bodyPr/>
                    <a:lstStyle/>
                    <a:p>
                      <a:pPr marL="0" marR="0" indent="0" algn="ctr">
                        <a:spcBef>
                          <a:spcPts val="0"/>
                        </a:spcBef>
                        <a:spcAft>
                          <a:spcPts val="30"/>
                        </a:spcAft>
                      </a:pPr>
                      <a:r>
                        <a:rPr lang="en-US" sz="1400" b="1" kern="1200" dirty="0">
                          <a:solidFill>
                            <a:schemeClr val="bg1"/>
                          </a:solidFill>
                          <a:effectLst/>
                          <a:latin typeface="+mn-lt"/>
                          <a:ea typeface="+mn-ea"/>
                          <a:cs typeface="+mn-cs"/>
                        </a:rPr>
                        <a:t>Strongly Disagree/Disagree</a:t>
                      </a:r>
                    </a:p>
                  </a:txBody>
                  <a:tcPr marL="68580" marR="68580" marT="0" marB="0"/>
                </a:tc>
                <a:tc>
                  <a:txBody>
                    <a:bodyPr/>
                    <a:lstStyle/>
                    <a:p>
                      <a:pPr marL="0" marR="0" indent="0" algn="ctr">
                        <a:spcBef>
                          <a:spcPts val="0"/>
                        </a:spcBef>
                        <a:spcAft>
                          <a:spcPts val="30"/>
                        </a:spcAft>
                      </a:pPr>
                      <a:r>
                        <a:rPr lang="en-US" sz="1400" b="1" kern="1200" dirty="0">
                          <a:solidFill>
                            <a:schemeClr val="bg1"/>
                          </a:solidFill>
                          <a:effectLst/>
                          <a:latin typeface="+mn-lt"/>
                          <a:ea typeface="+mn-ea"/>
                          <a:cs typeface="+mn-cs"/>
                        </a:rPr>
                        <a:t>Neutral</a:t>
                      </a:r>
                    </a:p>
                  </a:txBody>
                  <a:tcPr marL="68580" marR="68580" marT="0" marB="0"/>
                </a:tc>
                <a:tc>
                  <a:txBody>
                    <a:bodyPr/>
                    <a:lstStyle/>
                    <a:p>
                      <a:pPr marL="0" marR="0" indent="0" algn="ctr">
                        <a:spcBef>
                          <a:spcPts val="0"/>
                        </a:spcBef>
                        <a:spcAft>
                          <a:spcPts val="30"/>
                        </a:spcAft>
                      </a:pPr>
                      <a:r>
                        <a:rPr lang="en-US" sz="1400" b="1" kern="1200" dirty="0">
                          <a:solidFill>
                            <a:schemeClr val="bg1"/>
                          </a:solidFill>
                          <a:effectLst/>
                          <a:latin typeface="+mn-lt"/>
                          <a:ea typeface="+mn-ea"/>
                          <a:cs typeface="+mn-cs"/>
                        </a:rPr>
                        <a:t>Strongly Agree/Agree</a:t>
                      </a:r>
                    </a:p>
                  </a:txBody>
                  <a:tcPr marL="68580" marR="68580" marT="0" marB="0"/>
                </a:tc>
              </a:tr>
              <a:tr h="137160">
                <a:tc>
                  <a:txBody>
                    <a:bodyPr/>
                    <a:lstStyle/>
                    <a:p>
                      <a:pPr marL="0" marR="0" indent="0" algn="l">
                        <a:spcBef>
                          <a:spcPts val="0"/>
                        </a:spcBef>
                        <a:spcAft>
                          <a:spcPts val="30"/>
                        </a:spcAft>
                      </a:pPr>
                      <a:r>
                        <a:rPr lang="en-US" sz="1800" b="1" kern="1200" dirty="0">
                          <a:solidFill>
                            <a:schemeClr val="lt1"/>
                          </a:solidFill>
                          <a:effectLst/>
                          <a:latin typeface="+mn-lt"/>
                          <a:ea typeface="+mn-ea"/>
                          <a:cs typeface="+mn-cs"/>
                        </a:rPr>
                        <a:t>I feel that an understanding of engineering is useful in present and future careers.</a:t>
                      </a:r>
                    </a:p>
                  </a:txBody>
                  <a:tcPr marL="68580" marR="68580" marT="0" marB="0"/>
                </a:tc>
                <a:tc>
                  <a:txBody>
                    <a:bodyPr/>
                    <a:lstStyle/>
                    <a:p>
                      <a:pPr marL="0" marR="0" indent="0" algn="ctr" defTabSz="3762024" rtl="0" eaLnBrk="1" latinLnBrk="0" hangingPunct="1">
                        <a:spcBef>
                          <a:spcPts val="0"/>
                        </a:spcBef>
                        <a:spcAft>
                          <a:spcPts val="30"/>
                        </a:spcAft>
                      </a:pPr>
                      <a:r>
                        <a:rPr lang="en-US" sz="1800" kern="1200" dirty="0">
                          <a:solidFill>
                            <a:schemeClr val="dk1"/>
                          </a:solidFill>
                          <a:effectLst/>
                          <a:latin typeface="+mn-lt"/>
                          <a:ea typeface="+mn-ea"/>
                          <a:cs typeface="+mn-cs"/>
                        </a:rPr>
                        <a:t>2</a:t>
                      </a:r>
                    </a:p>
                  </a:txBody>
                  <a:tcPr marL="68580" marR="68580" marT="0" marB="0"/>
                </a:tc>
                <a:tc>
                  <a:txBody>
                    <a:bodyPr/>
                    <a:lstStyle/>
                    <a:p>
                      <a:pPr marL="0" marR="0" indent="0" algn="ctr" defTabSz="3762024" rtl="0" eaLnBrk="1" latinLnBrk="0" hangingPunct="1">
                        <a:spcBef>
                          <a:spcPts val="0"/>
                        </a:spcBef>
                        <a:spcAft>
                          <a:spcPts val="30"/>
                        </a:spcAft>
                      </a:pPr>
                      <a:r>
                        <a:rPr lang="en-US" sz="1800" kern="1200" dirty="0">
                          <a:solidFill>
                            <a:schemeClr val="dk1"/>
                          </a:solidFill>
                          <a:effectLst/>
                          <a:latin typeface="+mn-lt"/>
                          <a:ea typeface="+mn-ea"/>
                          <a:cs typeface="+mn-cs"/>
                        </a:rPr>
                        <a:t>4</a:t>
                      </a:r>
                    </a:p>
                  </a:txBody>
                  <a:tcPr marL="68580" marR="68580" marT="0" marB="0"/>
                </a:tc>
                <a:tc>
                  <a:txBody>
                    <a:bodyPr/>
                    <a:lstStyle/>
                    <a:p>
                      <a:pPr marL="0" marR="0" indent="0" algn="ctr" defTabSz="3762024" rtl="0" eaLnBrk="1" latinLnBrk="0" hangingPunct="1">
                        <a:spcBef>
                          <a:spcPts val="0"/>
                        </a:spcBef>
                        <a:spcAft>
                          <a:spcPts val="30"/>
                        </a:spcAft>
                      </a:pPr>
                      <a:r>
                        <a:rPr lang="en-US" sz="1800" kern="1200" dirty="0">
                          <a:solidFill>
                            <a:schemeClr val="dk1"/>
                          </a:solidFill>
                          <a:effectLst/>
                          <a:latin typeface="+mn-lt"/>
                          <a:ea typeface="+mn-ea"/>
                          <a:cs typeface="+mn-cs"/>
                        </a:rPr>
                        <a:t>92</a:t>
                      </a:r>
                    </a:p>
                  </a:txBody>
                  <a:tcPr marL="68580" marR="68580" marT="0" marB="0"/>
                </a:tc>
              </a:tr>
              <a:tr h="137160">
                <a:tc>
                  <a:txBody>
                    <a:bodyPr/>
                    <a:lstStyle/>
                    <a:p>
                      <a:pPr marL="0" marR="0" indent="0" algn="l">
                        <a:spcBef>
                          <a:spcPts val="0"/>
                        </a:spcBef>
                        <a:spcAft>
                          <a:spcPts val="30"/>
                        </a:spcAft>
                      </a:pPr>
                      <a:r>
                        <a:rPr lang="en-US" sz="1800" b="1" kern="1200" dirty="0">
                          <a:solidFill>
                            <a:schemeClr val="lt1"/>
                          </a:solidFill>
                          <a:effectLst/>
                          <a:latin typeface="+mn-lt"/>
                          <a:ea typeface="+mn-ea"/>
                          <a:cs typeface="+mn-cs"/>
                        </a:rPr>
                        <a:t>Obtaining good grades in all courses, especially STEM courses are important for college.</a:t>
                      </a:r>
                    </a:p>
                  </a:txBody>
                  <a:tcPr marL="68580" marR="68580" marT="0" marB="0"/>
                </a:tc>
                <a:tc>
                  <a:txBody>
                    <a:bodyPr/>
                    <a:lstStyle/>
                    <a:p>
                      <a:pPr marL="0" marR="0" indent="0" algn="ctr" defTabSz="3762024" rtl="0" eaLnBrk="1" latinLnBrk="0" hangingPunct="1">
                        <a:spcBef>
                          <a:spcPts val="0"/>
                        </a:spcBef>
                        <a:spcAft>
                          <a:spcPts val="30"/>
                        </a:spcAft>
                      </a:pPr>
                      <a:r>
                        <a:rPr lang="en-US" sz="1800" kern="1200" dirty="0">
                          <a:solidFill>
                            <a:schemeClr val="dk1"/>
                          </a:solidFill>
                          <a:effectLst/>
                          <a:latin typeface="+mn-lt"/>
                          <a:ea typeface="+mn-ea"/>
                          <a:cs typeface="+mn-cs"/>
                        </a:rPr>
                        <a:t>0</a:t>
                      </a:r>
                    </a:p>
                  </a:txBody>
                  <a:tcPr marL="68580" marR="68580" marT="0" marB="0"/>
                </a:tc>
                <a:tc>
                  <a:txBody>
                    <a:bodyPr/>
                    <a:lstStyle/>
                    <a:p>
                      <a:pPr marL="0" marR="0" indent="0" algn="ctr" defTabSz="3762024" rtl="0" eaLnBrk="1" latinLnBrk="0" hangingPunct="1">
                        <a:spcBef>
                          <a:spcPts val="0"/>
                        </a:spcBef>
                        <a:spcAft>
                          <a:spcPts val="30"/>
                        </a:spcAft>
                      </a:pPr>
                      <a:r>
                        <a:rPr lang="en-US" sz="1800" kern="1200" dirty="0">
                          <a:solidFill>
                            <a:schemeClr val="dk1"/>
                          </a:solidFill>
                          <a:effectLst/>
                          <a:latin typeface="+mn-lt"/>
                          <a:ea typeface="+mn-ea"/>
                          <a:cs typeface="+mn-cs"/>
                        </a:rPr>
                        <a:t>1</a:t>
                      </a:r>
                    </a:p>
                  </a:txBody>
                  <a:tcPr marL="68580" marR="68580" marT="0" marB="0"/>
                </a:tc>
                <a:tc>
                  <a:txBody>
                    <a:bodyPr/>
                    <a:lstStyle/>
                    <a:p>
                      <a:pPr marL="0" marR="0" indent="0" algn="ctr" defTabSz="3762024" rtl="0" eaLnBrk="1" latinLnBrk="0" hangingPunct="1">
                        <a:spcBef>
                          <a:spcPts val="0"/>
                        </a:spcBef>
                        <a:spcAft>
                          <a:spcPts val="30"/>
                        </a:spcAft>
                      </a:pPr>
                      <a:r>
                        <a:rPr lang="en-US" sz="1800" kern="1200" dirty="0">
                          <a:solidFill>
                            <a:schemeClr val="dk1"/>
                          </a:solidFill>
                          <a:effectLst/>
                          <a:latin typeface="+mn-lt"/>
                          <a:ea typeface="+mn-ea"/>
                          <a:cs typeface="+mn-cs"/>
                        </a:rPr>
                        <a:t>97</a:t>
                      </a:r>
                    </a:p>
                  </a:txBody>
                  <a:tcPr marL="68580" marR="68580" marT="0" marB="0"/>
                </a:tc>
              </a:tr>
              <a:tr h="137160">
                <a:tc>
                  <a:txBody>
                    <a:bodyPr/>
                    <a:lstStyle/>
                    <a:p>
                      <a:pPr marL="0" marR="0" indent="0" algn="l">
                        <a:spcBef>
                          <a:spcPts val="0"/>
                        </a:spcBef>
                        <a:spcAft>
                          <a:spcPts val="30"/>
                        </a:spcAft>
                      </a:pPr>
                      <a:r>
                        <a:rPr lang="en-US" sz="1800" b="1" kern="1200" dirty="0">
                          <a:solidFill>
                            <a:schemeClr val="lt1"/>
                          </a:solidFill>
                          <a:effectLst/>
                          <a:latin typeface="+mn-lt"/>
                          <a:ea typeface="+mn-ea"/>
                          <a:cs typeface="+mn-cs"/>
                        </a:rPr>
                        <a:t>I enjoy participating in science fairs, computer club, &amp; math competitions.</a:t>
                      </a:r>
                    </a:p>
                  </a:txBody>
                  <a:tcPr marL="68580" marR="68580" marT="0" marB="0"/>
                </a:tc>
                <a:tc>
                  <a:txBody>
                    <a:bodyPr/>
                    <a:lstStyle/>
                    <a:p>
                      <a:pPr marL="0" marR="0" indent="0" algn="ctr" defTabSz="3762024" rtl="0" eaLnBrk="1" latinLnBrk="0" hangingPunct="1">
                        <a:spcBef>
                          <a:spcPts val="0"/>
                        </a:spcBef>
                        <a:spcAft>
                          <a:spcPts val="30"/>
                        </a:spcAft>
                      </a:pPr>
                      <a:r>
                        <a:rPr lang="en-US" sz="1800" kern="1200" dirty="0">
                          <a:solidFill>
                            <a:schemeClr val="dk1"/>
                          </a:solidFill>
                          <a:effectLst/>
                          <a:latin typeface="+mn-lt"/>
                          <a:ea typeface="+mn-ea"/>
                          <a:cs typeface="+mn-cs"/>
                        </a:rPr>
                        <a:t>1</a:t>
                      </a:r>
                    </a:p>
                  </a:txBody>
                  <a:tcPr marL="68580" marR="68580" marT="0" marB="0"/>
                </a:tc>
                <a:tc>
                  <a:txBody>
                    <a:bodyPr/>
                    <a:lstStyle/>
                    <a:p>
                      <a:pPr marL="0" marR="0" indent="0" algn="ctr" defTabSz="3762024" rtl="0" eaLnBrk="1" latinLnBrk="0" hangingPunct="1">
                        <a:spcBef>
                          <a:spcPts val="0"/>
                        </a:spcBef>
                        <a:spcAft>
                          <a:spcPts val="30"/>
                        </a:spcAft>
                      </a:pPr>
                      <a:r>
                        <a:rPr lang="en-US" sz="1800" kern="1200" dirty="0">
                          <a:solidFill>
                            <a:schemeClr val="dk1"/>
                          </a:solidFill>
                          <a:effectLst/>
                          <a:latin typeface="+mn-lt"/>
                          <a:ea typeface="+mn-ea"/>
                          <a:cs typeface="+mn-cs"/>
                        </a:rPr>
                        <a:t>8</a:t>
                      </a:r>
                    </a:p>
                  </a:txBody>
                  <a:tcPr marL="68580" marR="68580" marT="0" marB="0"/>
                </a:tc>
                <a:tc>
                  <a:txBody>
                    <a:bodyPr/>
                    <a:lstStyle/>
                    <a:p>
                      <a:pPr marL="0" marR="0" indent="0" algn="ctr" defTabSz="3762024" rtl="0" eaLnBrk="1" latinLnBrk="0" hangingPunct="1">
                        <a:spcBef>
                          <a:spcPts val="0"/>
                        </a:spcBef>
                        <a:spcAft>
                          <a:spcPts val="30"/>
                        </a:spcAft>
                      </a:pPr>
                      <a:r>
                        <a:rPr lang="en-US" sz="1800" kern="1200" dirty="0">
                          <a:solidFill>
                            <a:schemeClr val="dk1"/>
                          </a:solidFill>
                          <a:effectLst/>
                          <a:latin typeface="+mn-lt"/>
                          <a:ea typeface="+mn-ea"/>
                          <a:cs typeface="+mn-cs"/>
                        </a:rPr>
                        <a:t>89</a:t>
                      </a:r>
                    </a:p>
                  </a:txBody>
                  <a:tcPr marL="68580" marR="68580" marT="0" marB="0"/>
                </a:tc>
              </a:tr>
              <a:tr h="137160">
                <a:tc>
                  <a:txBody>
                    <a:bodyPr/>
                    <a:lstStyle/>
                    <a:p>
                      <a:pPr marL="0" marR="0" indent="0" algn="l">
                        <a:spcBef>
                          <a:spcPts val="0"/>
                        </a:spcBef>
                        <a:spcAft>
                          <a:spcPts val="30"/>
                        </a:spcAft>
                      </a:pPr>
                      <a:r>
                        <a:rPr lang="en-US" sz="1800" b="1" kern="1200" dirty="0">
                          <a:solidFill>
                            <a:schemeClr val="lt1"/>
                          </a:solidFill>
                          <a:effectLst/>
                          <a:latin typeface="+mn-lt"/>
                          <a:ea typeface="+mn-ea"/>
                          <a:cs typeface="+mn-cs"/>
                        </a:rPr>
                        <a:t>I believe that I will attend college after high school graduation.</a:t>
                      </a:r>
                    </a:p>
                  </a:txBody>
                  <a:tcPr marL="68580" marR="68580" marT="0" marB="0"/>
                </a:tc>
                <a:tc>
                  <a:txBody>
                    <a:bodyPr/>
                    <a:lstStyle/>
                    <a:p>
                      <a:pPr marL="0" marR="0" indent="0" algn="ctr" defTabSz="3762024" rtl="0" eaLnBrk="1" latinLnBrk="0" hangingPunct="1">
                        <a:spcBef>
                          <a:spcPts val="0"/>
                        </a:spcBef>
                        <a:spcAft>
                          <a:spcPts val="30"/>
                        </a:spcAft>
                      </a:pPr>
                      <a:r>
                        <a:rPr lang="en-US" sz="1800" kern="1200" dirty="0">
                          <a:solidFill>
                            <a:schemeClr val="dk1"/>
                          </a:solidFill>
                          <a:effectLst/>
                          <a:latin typeface="+mn-lt"/>
                          <a:ea typeface="+mn-ea"/>
                          <a:cs typeface="+mn-cs"/>
                        </a:rPr>
                        <a:t>0</a:t>
                      </a:r>
                    </a:p>
                  </a:txBody>
                  <a:tcPr marL="68580" marR="68580" marT="0" marB="0"/>
                </a:tc>
                <a:tc>
                  <a:txBody>
                    <a:bodyPr/>
                    <a:lstStyle/>
                    <a:p>
                      <a:pPr marL="0" marR="0" indent="0" algn="ctr" defTabSz="3762024" rtl="0" eaLnBrk="1" latinLnBrk="0" hangingPunct="1">
                        <a:spcBef>
                          <a:spcPts val="0"/>
                        </a:spcBef>
                        <a:spcAft>
                          <a:spcPts val="30"/>
                        </a:spcAft>
                      </a:pPr>
                      <a:r>
                        <a:rPr lang="en-US" sz="1800" kern="1200" dirty="0">
                          <a:solidFill>
                            <a:schemeClr val="dk1"/>
                          </a:solidFill>
                          <a:effectLst/>
                          <a:latin typeface="+mn-lt"/>
                          <a:ea typeface="+mn-ea"/>
                          <a:cs typeface="+mn-cs"/>
                        </a:rPr>
                        <a:t>1</a:t>
                      </a:r>
                    </a:p>
                  </a:txBody>
                  <a:tcPr marL="68580" marR="68580" marT="0" marB="0"/>
                </a:tc>
                <a:tc>
                  <a:txBody>
                    <a:bodyPr/>
                    <a:lstStyle/>
                    <a:p>
                      <a:pPr marL="0" marR="0" indent="0" algn="ctr" defTabSz="3762024" rtl="0" eaLnBrk="1" latinLnBrk="0" hangingPunct="1">
                        <a:spcBef>
                          <a:spcPts val="0"/>
                        </a:spcBef>
                        <a:spcAft>
                          <a:spcPts val="30"/>
                        </a:spcAft>
                      </a:pPr>
                      <a:r>
                        <a:rPr lang="en-US" sz="1800" kern="1200" dirty="0">
                          <a:solidFill>
                            <a:schemeClr val="dk1"/>
                          </a:solidFill>
                          <a:effectLst/>
                          <a:latin typeface="+mn-lt"/>
                          <a:ea typeface="+mn-ea"/>
                          <a:cs typeface="+mn-cs"/>
                        </a:rPr>
                        <a:t>97</a:t>
                      </a:r>
                    </a:p>
                  </a:txBody>
                  <a:tcPr marL="68580" marR="68580" marT="0" marB="0"/>
                </a:tc>
              </a:tr>
              <a:tr h="137160">
                <a:tc>
                  <a:txBody>
                    <a:bodyPr/>
                    <a:lstStyle/>
                    <a:p>
                      <a:pPr marL="0" marR="0" indent="0" algn="l">
                        <a:spcBef>
                          <a:spcPts val="0"/>
                        </a:spcBef>
                        <a:spcAft>
                          <a:spcPts val="30"/>
                        </a:spcAft>
                      </a:pPr>
                      <a:r>
                        <a:rPr lang="en-US" sz="1800" b="1" kern="1200" dirty="0">
                          <a:solidFill>
                            <a:schemeClr val="lt1"/>
                          </a:solidFill>
                          <a:effectLst/>
                          <a:latin typeface="+mn-lt"/>
                          <a:ea typeface="+mn-ea"/>
                          <a:cs typeface="+mn-cs"/>
                        </a:rPr>
                        <a:t>My K-12 education has prepared me for college.</a:t>
                      </a:r>
                    </a:p>
                  </a:txBody>
                  <a:tcPr marL="68580" marR="68580" marT="0" marB="0"/>
                </a:tc>
                <a:tc>
                  <a:txBody>
                    <a:bodyPr/>
                    <a:lstStyle/>
                    <a:p>
                      <a:pPr marL="0" marR="0" indent="0" algn="ctr" defTabSz="3762024" rtl="0" eaLnBrk="1" latinLnBrk="0" hangingPunct="1">
                        <a:spcBef>
                          <a:spcPts val="0"/>
                        </a:spcBef>
                        <a:spcAft>
                          <a:spcPts val="30"/>
                        </a:spcAft>
                      </a:pPr>
                      <a:r>
                        <a:rPr lang="en-US" sz="1800" kern="1200" dirty="0">
                          <a:solidFill>
                            <a:schemeClr val="dk1"/>
                          </a:solidFill>
                          <a:effectLst/>
                          <a:latin typeface="+mn-lt"/>
                          <a:ea typeface="+mn-ea"/>
                          <a:cs typeface="+mn-cs"/>
                        </a:rPr>
                        <a:t>2</a:t>
                      </a:r>
                    </a:p>
                  </a:txBody>
                  <a:tcPr marL="68580" marR="68580" marT="0" marB="0"/>
                </a:tc>
                <a:tc>
                  <a:txBody>
                    <a:bodyPr/>
                    <a:lstStyle/>
                    <a:p>
                      <a:pPr marL="0" marR="0" indent="0" algn="ctr" defTabSz="3762024" rtl="0" eaLnBrk="1" latinLnBrk="0" hangingPunct="1">
                        <a:spcBef>
                          <a:spcPts val="0"/>
                        </a:spcBef>
                        <a:spcAft>
                          <a:spcPts val="30"/>
                        </a:spcAft>
                      </a:pPr>
                      <a:r>
                        <a:rPr lang="en-US" sz="1800" kern="1200" dirty="0">
                          <a:solidFill>
                            <a:schemeClr val="dk1"/>
                          </a:solidFill>
                          <a:effectLst/>
                          <a:latin typeface="+mn-lt"/>
                          <a:ea typeface="+mn-ea"/>
                          <a:cs typeface="+mn-cs"/>
                        </a:rPr>
                        <a:t>3</a:t>
                      </a:r>
                    </a:p>
                  </a:txBody>
                  <a:tcPr marL="68580" marR="68580" marT="0" marB="0"/>
                </a:tc>
                <a:tc>
                  <a:txBody>
                    <a:bodyPr/>
                    <a:lstStyle/>
                    <a:p>
                      <a:pPr marL="0" marR="0" indent="0" algn="ctr" defTabSz="3762024" rtl="0" eaLnBrk="1" latinLnBrk="0" hangingPunct="1">
                        <a:spcBef>
                          <a:spcPts val="0"/>
                        </a:spcBef>
                        <a:spcAft>
                          <a:spcPts val="30"/>
                        </a:spcAft>
                      </a:pPr>
                      <a:r>
                        <a:rPr lang="en-US" sz="1800" kern="1200" dirty="0">
                          <a:solidFill>
                            <a:schemeClr val="dk1"/>
                          </a:solidFill>
                          <a:effectLst/>
                          <a:latin typeface="+mn-lt"/>
                          <a:ea typeface="+mn-ea"/>
                          <a:cs typeface="+mn-cs"/>
                        </a:rPr>
                        <a:t>93</a:t>
                      </a:r>
                    </a:p>
                  </a:txBody>
                  <a:tcPr marL="68580" marR="68580" marT="0" marB="0"/>
                </a:tc>
              </a:tr>
              <a:tr h="137160">
                <a:tc>
                  <a:txBody>
                    <a:bodyPr/>
                    <a:lstStyle/>
                    <a:p>
                      <a:pPr marL="0" marR="0" indent="0" algn="l">
                        <a:spcBef>
                          <a:spcPts val="0"/>
                        </a:spcBef>
                        <a:spcAft>
                          <a:spcPts val="30"/>
                        </a:spcAft>
                      </a:pPr>
                      <a:r>
                        <a:rPr lang="en-US" sz="1800" b="1" kern="1200" dirty="0">
                          <a:solidFill>
                            <a:schemeClr val="lt1"/>
                          </a:solidFill>
                          <a:effectLst/>
                          <a:latin typeface="+mn-lt"/>
                          <a:ea typeface="+mn-ea"/>
                          <a:cs typeface="+mn-cs"/>
                        </a:rPr>
                        <a:t>Having a career in science would be challenging.</a:t>
                      </a:r>
                    </a:p>
                  </a:txBody>
                  <a:tcPr marL="68580" marR="68580" marT="0" marB="0"/>
                </a:tc>
                <a:tc>
                  <a:txBody>
                    <a:bodyPr/>
                    <a:lstStyle/>
                    <a:p>
                      <a:pPr marL="0" marR="0" indent="0" algn="ctr" defTabSz="3762024" rtl="0" eaLnBrk="1" latinLnBrk="0" hangingPunct="1">
                        <a:spcBef>
                          <a:spcPts val="0"/>
                        </a:spcBef>
                        <a:spcAft>
                          <a:spcPts val="30"/>
                        </a:spcAft>
                      </a:pPr>
                      <a:r>
                        <a:rPr lang="en-US" sz="1800" kern="1200" dirty="0">
                          <a:solidFill>
                            <a:schemeClr val="dk1"/>
                          </a:solidFill>
                          <a:effectLst/>
                          <a:latin typeface="+mn-lt"/>
                          <a:ea typeface="+mn-ea"/>
                          <a:cs typeface="+mn-cs"/>
                        </a:rPr>
                        <a:t>1</a:t>
                      </a:r>
                    </a:p>
                  </a:txBody>
                  <a:tcPr marL="68580" marR="68580" marT="0" marB="0"/>
                </a:tc>
                <a:tc>
                  <a:txBody>
                    <a:bodyPr/>
                    <a:lstStyle/>
                    <a:p>
                      <a:pPr marL="0" marR="0" indent="0" algn="ctr" defTabSz="3762024" rtl="0" eaLnBrk="1" latinLnBrk="0" hangingPunct="1">
                        <a:spcBef>
                          <a:spcPts val="0"/>
                        </a:spcBef>
                        <a:spcAft>
                          <a:spcPts val="30"/>
                        </a:spcAft>
                      </a:pPr>
                      <a:r>
                        <a:rPr lang="en-US" sz="1800" kern="1200" dirty="0">
                          <a:solidFill>
                            <a:schemeClr val="dk1"/>
                          </a:solidFill>
                          <a:effectLst/>
                          <a:latin typeface="+mn-lt"/>
                          <a:ea typeface="+mn-ea"/>
                          <a:cs typeface="+mn-cs"/>
                        </a:rPr>
                        <a:t>0</a:t>
                      </a:r>
                    </a:p>
                  </a:txBody>
                  <a:tcPr marL="68580" marR="68580" marT="0" marB="0"/>
                </a:tc>
                <a:tc>
                  <a:txBody>
                    <a:bodyPr/>
                    <a:lstStyle/>
                    <a:p>
                      <a:pPr marL="0" marR="0" indent="0" algn="ctr" defTabSz="3762024" rtl="0" eaLnBrk="1" latinLnBrk="0" hangingPunct="1">
                        <a:spcBef>
                          <a:spcPts val="0"/>
                        </a:spcBef>
                        <a:spcAft>
                          <a:spcPts val="30"/>
                        </a:spcAft>
                      </a:pPr>
                      <a:r>
                        <a:rPr lang="en-US" sz="1800" kern="1200" dirty="0">
                          <a:solidFill>
                            <a:schemeClr val="dk1"/>
                          </a:solidFill>
                          <a:effectLst/>
                          <a:latin typeface="+mn-lt"/>
                          <a:ea typeface="+mn-ea"/>
                          <a:cs typeface="+mn-cs"/>
                        </a:rPr>
                        <a:t>97</a:t>
                      </a:r>
                    </a:p>
                  </a:txBody>
                  <a:tcPr marL="68580" marR="68580" marT="0" marB="0"/>
                </a:tc>
              </a:tr>
            </a:tbl>
          </a:graphicData>
        </a:graphic>
      </p:graphicFrame>
      <p:sp>
        <p:nvSpPr>
          <p:cNvPr id="32" name="TextBox 31"/>
          <p:cNvSpPr txBox="1"/>
          <p:nvPr/>
        </p:nvSpPr>
        <p:spPr>
          <a:xfrm>
            <a:off x="22902672" y="11452175"/>
            <a:ext cx="13167360" cy="400110"/>
          </a:xfrm>
          <a:prstGeom prst="rect">
            <a:avLst/>
          </a:prstGeom>
          <a:noFill/>
        </p:spPr>
        <p:txBody>
          <a:bodyPr wrap="square" rtlCol="0">
            <a:spAutoFit/>
          </a:bodyPr>
          <a:lstStyle/>
          <a:p>
            <a:pPr algn="ctr"/>
            <a:r>
              <a:rPr lang="en-US" sz="2000" b="1" dirty="0" smtClean="0"/>
              <a:t>Table V</a:t>
            </a:r>
            <a:r>
              <a:rPr lang="en-US" sz="2000" b="1" dirty="0"/>
              <a:t>. Five Likert-Type CReSIS Survey Questions: “Impact of STEM Curriculum on College Major”</a:t>
            </a:r>
          </a:p>
        </p:txBody>
      </p:sp>
      <p:graphicFrame>
        <p:nvGraphicFramePr>
          <p:cNvPr id="33" name="Table 32"/>
          <p:cNvGraphicFramePr>
            <a:graphicFrameLocks noGrp="1"/>
          </p:cNvGraphicFramePr>
          <p:nvPr>
            <p:extLst>
              <p:ext uri="{D42A27DB-BD31-4B8C-83A1-F6EECF244321}">
                <p14:modId xmlns:p14="http://schemas.microsoft.com/office/powerpoint/2010/main" val="4068880335"/>
              </p:ext>
            </p:extLst>
          </p:nvPr>
        </p:nvGraphicFramePr>
        <p:xfrm>
          <a:off x="36347400" y="5410200"/>
          <a:ext cx="7315200" cy="1371600"/>
        </p:xfrm>
        <a:graphic>
          <a:graphicData uri="http://schemas.openxmlformats.org/drawingml/2006/table">
            <a:tbl>
              <a:tblPr bandRow="1">
                <a:tableStyleId>{5C22544A-7EE6-4342-B048-85BDC9FD1C3A}</a:tableStyleId>
              </a:tblPr>
              <a:tblGrid>
                <a:gridCol w="1828800"/>
                <a:gridCol w="1828800"/>
                <a:gridCol w="1828800"/>
                <a:gridCol w="1828800"/>
              </a:tblGrid>
              <a:tr h="198120">
                <a:tc>
                  <a:txBody>
                    <a:bodyPr/>
                    <a:lstStyle/>
                    <a:p>
                      <a:pPr marL="0" marR="0" indent="0" algn="ctr" defTabSz="3762024" rtl="0" eaLnBrk="1" latinLnBrk="0" hangingPunct="1">
                        <a:spcBef>
                          <a:spcPts val="0"/>
                        </a:spcBef>
                        <a:spcAft>
                          <a:spcPts val="30"/>
                        </a:spcAft>
                      </a:pPr>
                      <a:r>
                        <a:rPr lang="en-US" sz="1800" kern="1200" dirty="0">
                          <a:solidFill>
                            <a:schemeClr val="dk1"/>
                          </a:solidFill>
                          <a:effectLst/>
                          <a:latin typeface="+mn-lt"/>
                          <a:ea typeface="+mn-ea"/>
                          <a:cs typeface="+mn-cs"/>
                        </a:rPr>
                        <a:t>5.50580E-10</a:t>
                      </a:r>
                    </a:p>
                  </a:txBody>
                  <a:tcPr marL="68580" marR="68580" marT="0" marB="0"/>
                </a:tc>
                <a:tc>
                  <a:txBody>
                    <a:bodyPr/>
                    <a:lstStyle/>
                    <a:p>
                      <a:pPr marL="0" marR="0" indent="0" algn="ctr" defTabSz="3762024" rtl="0" eaLnBrk="1" latinLnBrk="0" hangingPunct="1">
                        <a:spcBef>
                          <a:spcPts val="0"/>
                        </a:spcBef>
                        <a:spcAft>
                          <a:spcPts val="30"/>
                        </a:spcAft>
                      </a:pPr>
                      <a:r>
                        <a:rPr lang="en-US" sz="1800" kern="1200" dirty="0">
                          <a:solidFill>
                            <a:schemeClr val="dk1"/>
                          </a:solidFill>
                          <a:effectLst/>
                          <a:latin typeface="+mn-lt"/>
                          <a:ea typeface="+mn-ea"/>
                          <a:cs typeface="+mn-cs"/>
                        </a:rPr>
                        <a:t>5.16869E-12</a:t>
                      </a:r>
                    </a:p>
                  </a:txBody>
                  <a:tcPr marL="68580" marR="68580" marT="0" marB="0"/>
                </a:tc>
                <a:tc>
                  <a:txBody>
                    <a:bodyPr/>
                    <a:lstStyle/>
                    <a:p>
                      <a:pPr marL="0" marR="0" indent="0" algn="ctr" defTabSz="3762024" rtl="0" eaLnBrk="1" latinLnBrk="0" hangingPunct="1">
                        <a:spcBef>
                          <a:spcPts val="0"/>
                        </a:spcBef>
                        <a:spcAft>
                          <a:spcPts val="30"/>
                        </a:spcAft>
                      </a:pPr>
                      <a:r>
                        <a:rPr lang="en-US" sz="1800" kern="1200" dirty="0">
                          <a:solidFill>
                            <a:schemeClr val="dk1"/>
                          </a:solidFill>
                          <a:effectLst/>
                          <a:latin typeface="+mn-lt"/>
                          <a:ea typeface="+mn-ea"/>
                          <a:cs typeface="+mn-cs"/>
                        </a:rPr>
                        <a:t>1.83725E-08</a:t>
                      </a:r>
                    </a:p>
                  </a:txBody>
                  <a:tcPr marL="68580" marR="68580" marT="0" marB="0"/>
                </a:tc>
                <a:tc>
                  <a:txBody>
                    <a:bodyPr/>
                    <a:lstStyle/>
                    <a:p>
                      <a:pPr marL="0" marR="0" indent="0" algn="ctr" defTabSz="3762024" rtl="0" eaLnBrk="1" latinLnBrk="0" hangingPunct="1">
                        <a:spcBef>
                          <a:spcPts val="0"/>
                        </a:spcBef>
                        <a:spcAft>
                          <a:spcPts val="30"/>
                        </a:spcAft>
                      </a:pPr>
                      <a:r>
                        <a:rPr lang="en-US" sz="1800" kern="1200" dirty="0">
                          <a:solidFill>
                            <a:schemeClr val="dk1"/>
                          </a:solidFill>
                          <a:effectLst/>
                          <a:latin typeface="+mn-lt"/>
                          <a:ea typeface="+mn-ea"/>
                          <a:cs typeface="+mn-cs"/>
                        </a:rPr>
                        <a:t>1.08184E-11</a:t>
                      </a:r>
                    </a:p>
                  </a:txBody>
                  <a:tcPr marL="68580" marR="68580" marT="0" marB="0"/>
                </a:tc>
              </a:tr>
              <a:tr h="198120">
                <a:tc>
                  <a:txBody>
                    <a:bodyPr/>
                    <a:lstStyle/>
                    <a:p>
                      <a:pPr marL="0" marR="0" indent="0" algn="ctr" defTabSz="3762024" rtl="0" eaLnBrk="1" latinLnBrk="0" hangingPunct="1">
                        <a:spcBef>
                          <a:spcPts val="0"/>
                        </a:spcBef>
                        <a:spcAft>
                          <a:spcPts val="30"/>
                        </a:spcAft>
                      </a:pPr>
                      <a:r>
                        <a:rPr lang="en-US" sz="1800" kern="1200" dirty="0">
                          <a:solidFill>
                            <a:schemeClr val="dk1"/>
                          </a:solidFill>
                          <a:effectLst/>
                          <a:latin typeface="+mn-lt"/>
                          <a:ea typeface="+mn-ea"/>
                          <a:cs typeface="+mn-cs"/>
                        </a:rPr>
                        <a:t>2.51135E-11</a:t>
                      </a:r>
                    </a:p>
                  </a:txBody>
                  <a:tcPr marL="68580" marR="68580" marT="0" marB="0"/>
                </a:tc>
                <a:tc>
                  <a:txBody>
                    <a:bodyPr/>
                    <a:lstStyle/>
                    <a:p>
                      <a:pPr marL="0" marR="0" indent="0" algn="ctr" defTabSz="3762024" rtl="0" eaLnBrk="1" latinLnBrk="0" hangingPunct="1">
                        <a:spcBef>
                          <a:spcPts val="0"/>
                        </a:spcBef>
                        <a:spcAft>
                          <a:spcPts val="30"/>
                        </a:spcAft>
                      </a:pPr>
                      <a:r>
                        <a:rPr lang="en-US" sz="1800" kern="1200" dirty="0">
                          <a:solidFill>
                            <a:schemeClr val="dk1"/>
                          </a:solidFill>
                          <a:effectLst/>
                          <a:latin typeface="+mn-lt"/>
                          <a:ea typeface="+mn-ea"/>
                          <a:cs typeface="+mn-cs"/>
                        </a:rPr>
                        <a:t>1.82438E-09</a:t>
                      </a:r>
                    </a:p>
                  </a:txBody>
                  <a:tcPr marL="68580" marR="68580" marT="0" marB="0"/>
                </a:tc>
                <a:tc>
                  <a:txBody>
                    <a:bodyPr/>
                    <a:lstStyle/>
                    <a:p>
                      <a:pPr marL="0" marR="0" indent="0" algn="ctr" defTabSz="3762024" rtl="0" eaLnBrk="1" latinLnBrk="0" hangingPunct="1">
                        <a:spcBef>
                          <a:spcPts val="0"/>
                        </a:spcBef>
                        <a:spcAft>
                          <a:spcPts val="30"/>
                        </a:spcAft>
                      </a:pPr>
                      <a:r>
                        <a:rPr lang="en-US" sz="1800" kern="1200" dirty="0">
                          <a:solidFill>
                            <a:schemeClr val="dk1"/>
                          </a:solidFill>
                          <a:effectLst/>
                          <a:latin typeface="+mn-lt"/>
                          <a:ea typeface="+mn-ea"/>
                          <a:cs typeface="+mn-cs"/>
                        </a:rPr>
                        <a:t>3.08154E-09</a:t>
                      </a:r>
                    </a:p>
                  </a:txBody>
                  <a:tcPr marL="68580" marR="68580" marT="0" marB="0"/>
                </a:tc>
                <a:tc>
                  <a:txBody>
                    <a:bodyPr/>
                    <a:lstStyle/>
                    <a:p>
                      <a:pPr marL="0" marR="0" indent="0" algn="ctr" defTabSz="3762024" rtl="0" eaLnBrk="1" latinLnBrk="0" hangingPunct="1">
                        <a:spcBef>
                          <a:spcPts val="0"/>
                        </a:spcBef>
                        <a:spcAft>
                          <a:spcPts val="30"/>
                        </a:spcAft>
                      </a:pPr>
                      <a:r>
                        <a:rPr lang="en-US" sz="1800" kern="1200" dirty="0">
                          <a:solidFill>
                            <a:schemeClr val="dk1"/>
                          </a:solidFill>
                          <a:effectLst/>
                          <a:latin typeface="+mn-lt"/>
                          <a:ea typeface="+mn-ea"/>
                          <a:cs typeface="+mn-cs"/>
                        </a:rPr>
                        <a:t>1.08184E-11</a:t>
                      </a:r>
                    </a:p>
                  </a:txBody>
                  <a:tcPr marL="68580" marR="68580" marT="0" marB="0"/>
                </a:tc>
              </a:tr>
              <a:tr h="198120">
                <a:tc>
                  <a:txBody>
                    <a:bodyPr/>
                    <a:lstStyle/>
                    <a:p>
                      <a:pPr marL="0" marR="0" indent="0" algn="ctr" defTabSz="3762024" rtl="0" eaLnBrk="1" latinLnBrk="0" hangingPunct="1">
                        <a:spcBef>
                          <a:spcPts val="0"/>
                        </a:spcBef>
                        <a:spcAft>
                          <a:spcPts val="30"/>
                        </a:spcAft>
                      </a:pPr>
                      <a:r>
                        <a:rPr lang="en-US" sz="1800" kern="1200" dirty="0">
                          <a:solidFill>
                            <a:schemeClr val="dk1"/>
                          </a:solidFill>
                          <a:effectLst/>
                          <a:latin typeface="+mn-lt"/>
                          <a:ea typeface="+mn-ea"/>
                          <a:cs typeface="+mn-cs"/>
                        </a:rPr>
                        <a:t>6.95077E-10</a:t>
                      </a:r>
                    </a:p>
                  </a:txBody>
                  <a:tcPr marL="68580" marR="68580" marT="0" marB="0"/>
                </a:tc>
                <a:tc>
                  <a:txBody>
                    <a:bodyPr/>
                    <a:lstStyle/>
                    <a:p>
                      <a:pPr marL="0" marR="0" indent="0" algn="ctr" defTabSz="3762024" rtl="0" eaLnBrk="1" latinLnBrk="0" hangingPunct="1">
                        <a:spcBef>
                          <a:spcPts val="0"/>
                        </a:spcBef>
                        <a:spcAft>
                          <a:spcPts val="30"/>
                        </a:spcAft>
                      </a:pPr>
                      <a:r>
                        <a:rPr lang="en-US" sz="1800" kern="1200" dirty="0">
                          <a:solidFill>
                            <a:schemeClr val="dk1"/>
                          </a:solidFill>
                          <a:effectLst/>
                          <a:latin typeface="+mn-lt"/>
                          <a:ea typeface="+mn-ea"/>
                          <a:cs typeface="+mn-cs"/>
                        </a:rPr>
                        <a:t>2.40174E-08</a:t>
                      </a:r>
                    </a:p>
                  </a:txBody>
                  <a:tcPr marL="68580" marR="68580" marT="0" marB="0"/>
                </a:tc>
                <a:tc>
                  <a:txBody>
                    <a:bodyPr/>
                    <a:lstStyle/>
                    <a:p>
                      <a:pPr marL="0" marR="0" indent="0" algn="ctr" defTabSz="3762024" rtl="0" eaLnBrk="1" latinLnBrk="0" hangingPunct="1">
                        <a:spcBef>
                          <a:spcPts val="0"/>
                        </a:spcBef>
                        <a:spcAft>
                          <a:spcPts val="30"/>
                        </a:spcAft>
                      </a:pPr>
                      <a:r>
                        <a:rPr lang="en-US" sz="1800" kern="1200" dirty="0">
                          <a:solidFill>
                            <a:schemeClr val="dk1"/>
                          </a:solidFill>
                          <a:effectLst/>
                          <a:latin typeface="+mn-lt"/>
                          <a:ea typeface="+mn-ea"/>
                          <a:cs typeface="+mn-cs"/>
                        </a:rPr>
                        <a:t>1.19673E-10</a:t>
                      </a:r>
                    </a:p>
                  </a:txBody>
                  <a:tcPr marL="68580" marR="68580" marT="0" marB="0"/>
                </a:tc>
                <a:tc>
                  <a:txBody>
                    <a:bodyPr/>
                    <a:lstStyle/>
                    <a:p>
                      <a:pPr marL="0" marR="0" indent="0" algn="ctr" defTabSz="3762024" rtl="0" eaLnBrk="1" latinLnBrk="0" hangingPunct="1">
                        <a:spcBef>
                          <a:spcPts val="0"/>
                        </a:spcBef>
                        <a:spcAft>
                          <a:spcPts val="30"/>
                        </a:spcAft>
                      </a:pPr>
                      <a:r>
                        <a:rPr lang="en-US" sz="1800" kern="1200" dirty="0">
                          <a:solidFill>
                            <a:schemeClr val="dk1"/>
                          </a:solidFill>
                          <a:effectLst/>
                          <a:latin typeface="+mn-lt"/>
                          <a:ea typeface="+mn-ea"/>
                          <a:cs typeface="+mn-cs"/>
                        </a:rPr>
                        <a:t>1.74411E-09</a:t>
                      </a:r>
                    </a:p>
                  </a:txBody>
                  <a:tcPr marL="68580" marR="68580" marT="0" marB="0"/>
                </a:tc>
              </a:tr>
              <a:tr h="198120">
                <a:tc>
                  <a:txBody>
                    <a:bodyPr/>
                    <a:lstStyle/>
                    <a:p>
                      <a:pPr marL="0" marR="0" indent="0" algn="ctr" defTabSz="3762024" rtl="0" eaLnBrk="1" latinLnBrk="0" hangingPunct="1">
                        <a:spcBef>
                          <a:spcPts val="0"/>
                        </a:spcBef>
                        <a:spcAft>
                          <a:spcPts val="30"/>
                        </a:spcAft>
                      </a:pPr>
                      <a:r>
                        <a:rPr lang="en-US" sz="1800" kern="1200" dirty="0">
                          <a:solidFill>
                            <a:schemeClr val="dk1"/>
                          </a:solidFill>
                          <a:effectLst/>
                          <a:latin typeface="+mn-lt"/>
                          <a:ea typeface="+mn-ea"/>
                          <a:cs typeface="+mn-cs"/>
                        </a:rPr>
                        <a:t>1.08991E-08</a:t>
                      </a:r>
                    </a:p>
                  </a:txBody>
                  <a:tcPr marL="68580" marR="68580" marT="0" marB="0"/>
                </a:tc>
                <a:tc>
                  <a:txBody>
                    <a:bodyPr/>
                    <a:lstStyle/>
                    <a:p>
                      <a:pPr marL="0" marR="0" indent="0" algn="ctr" defTabSz="3762024" rtl="0" eaLnBrk="1" latinLnBrk="0" hangingPunct="1">
                        <a:spcBef>
                          <a:spcPts val="0"/>
                        </a:spcBef>
                        <a:spcAft>
                          <a:spcPts val="30"/>
                        </a:spcAft>
                      </a:pPr>
                      <a:r>
                        <a:rPr lang="en-US" sz="1800" kern="1200" dirty="0">
                          <a:solidFill>
                            <a:schemeClr val="dk1"/>
                          </a:solidFill>
                          <a:effectLst/>
                          <a:latin typeface="+mn-lt"/>
                          <a:ea typeface="+mn-ea"/>
                          <a:cs typeface="+mn-cs"/>
                        </a:rPr>
                        <a:t>5.73724E-10</a:t>
                      </a:r>
                    </a:p>
                  </a:txBody>
                  <a:tcPr marL="68580" marR="68580" marT="0" marB="0"/>
                </a:tc>
                <a:tc>
                  <a:txBody>
                    <a:bodyPr/>
                    <a:lstStyle/>
                    <a:p>
                      <a:pPr marL="0" marR="0" indent="0" algn="ctr" defTabSz="3762024" rtl="0" eaLnBrk="1" latinLnBrk="0" hangingPunct="1">
                        <a:spcBef>
                          <a:spcPts val="0"/>
                        </a:spcBef>
                        <a:spcAft>
                          <a:spcPts val="30"/>
                        </a:spcAft>
                      </a:pPr>
                      <a:r>
                        <a:rPr lang="en-US" sz="1800" kern="1200" dirty="0">
                          <a:solidFill>
                            <a:schemeClr val="dk1"/>
                          </a:solidFill>
                          <a:effectLst/>
                          <a:latin typeface="+mn-lt"/>
                          <a:ea typeface="+mn-ea"/>
                          <a:cs typeface="+mn-cs"/>
                        </a:rPr>
                        <a:t>4.33474E-11</a:t>
                      </a:r>
                    </a:p>
                  </a:txBody>
                  <a:tcPr marL="68580" marR="68580" marT="0" marB="0"/>
                </a:tc>
                <a:tc>
                  <a:txBody>
                    <a:bodyPr/>
                    <a:lstStyle/>
                    <a:p>
                      <a:pPr marL="0" marR="0" indent="0" algn="ctr" defTabSz="3762024" rtl="0" eaLnBrk="1" latinLnBrk="0" hangingPunct="1">
                        <a:spcBef>
                          <a:spcPts val="0"/>
                        </a:spcBef>
                        <a:spcAft>
                          <a:spcPts val="30"/>
                        </a:spcAft>
                      </a:pPr>
                      <a:r>
                        <a:rPr lang="en-US" sz="1800" kern="1200" dirty="0">
                          <a:solidFill>
                            <a:schemeClr val="dk1"/>
                          </a:solidFill>
                          <a:effectLst/>
                          <a:latin typeface="+mn-lt"/>
                          <a:ea typeface="+mn-ea"/>
                          <a:cs typeface="+mn-cs"/>
                        </a:rPr>
                        <a:t>1.33238E-10</a:t>
                      </a:r>
                    </a:p>
                  </a:txBody>
                  <a:tcPr marL="68580" marR="68580" marT="0" marB="0"/>
                </a:tc>
              </a:tr>
              <a:tr h="198120">
                <a:tc>
                  <a:txBody>
                    <a:bodyPr/>
                    <a:lstStyle/>
                    <a:p>
                      <a:pPr marL="0" marR="0" indent="0" algn="ctr" defTabSz="3762024" rtl="0" eaLnBrk="1" latinLnBrk="0" hangingPunct="1">
                        <a:spcBef>
                          <a:spcPts val="0"/>
                        </a:spcBef>
                        <a:spcAft>
                          <a:spcPts val="30"/>
                        </a:spcAft>
                      </a:pPr>
                      <a:r>
                        <a:rPr lang="en-US" sz="1800" kern="1200" dirty="0">
                          <a:solidFill>
                            <a:schemeClr val="dk1"/>
                          </a:solidFill>
                          <a:effectLst/>
                          <a:latin typeface="+mn-lt"/>
                          <a:ea typeface="+mn-ea"/>
                          <a:cs typeface="+mn-cs"/>
                        </a:rPr>
                        <a:t>9.82298E-10</a:t>
                      </a:r>
                    </a:p>
                  </a:txBody>
                  <a:tcPr marL="68580" marR="68580" marT="0" marB="0"/>
                </a:tc>
                <a:tc>
                  <a:txBody>
                    <a:bodyPr/>
                    <a:lstStyle/>
                    <a:p>
                      <a:pPr marL="0" marR="0" indent="0" algn="ctr" defTabSz="3762024" rtl="0" eaLnBrk="1" latinLnBrk="0" hangingPunct="1">
                        <a:spcBef>
                          <a:spcPts val="0"/>
                        </a:spcBef>
                        <a:spcAft>
                          <a:spcPts val="30"/>
                        </a:spcAft>
                      </a:pPr>
                      <a:r>
                        <a:rPr lang="en-US" sz="1800" kern="1200" dirty="0">
                          <a:solidFill>
                            <a:schemeClr val="dk1"/>
                          </a:solidFill>
                          <a:effectLst/>
                          <a:latin typeface="+mn-lt"/>
                          <a:ea typeface="+mn-ea"/>
                          <a:cs typeface="+mn-cs"/>
                        </a:rPr>
                        <a:t>5.788861E-09</a:t>
                      </a:r>
                    </a:p>
                  </a:txBody>
                  <a:tcPr marL="68580" marR="68580" marT="0" marB="0"/>
                </a:tc>
                <a:tc>
                  <a:txBody>
                    <a:bodyPr/>
                    <a:lstStyle/>
                    <a:p>
                      <a:pPr marL="0" marR="0" indent="0" algn="ctr" defTabSz="3762024" rtl="0" eaLnBrk="1" latinLnBrk="0" hangingPunct="1">
                        <a:spcBef>
                          <a:spcPts val="0"/>
                        </a:spcBef>
                        <a:spcAft>
                          <a:spcPts val="30"/>
                        </a:spcAft>
                      </a:pPr>
                      <a:r>
                        <a:rPr lang="en-US" sz="1800" kern="1200" dirty="0">
                          <a:solidFill>
                            <a:schemeClr val="dk1"/>
                          </a:solidFill>
                          <a:effectLst/>
                          <a:latin typeface="+mn-lt"/>
                          <a:ea typeface="+mn-ea"/>
                          <a:cs typeface="+mn-cs"/>
                        </a:rPr>
                        <a:t>5.33211E-10</a:t>
                      </a:r>
                    </a:p>
                  </a:txBody>
                  <a:tcPr marL="68580" marR="68580" marT="0" marB="0"/>
                </a:tc>
                <a:tc>
                  <a:txBody>
                    <a:bodyPr/>
                    <a:lstStyle/>
                    <a:p>
                      <a:pPr marL="0" marR="0" indent="0" algn="ctr" defTabSz="3762024" rtl="0" eaLnBrk="1" latinLnBrk="0" hangingPunct="1">
                        <a:spcBef>
                          <a:spcPts val="0"/>
                        </a:spcBef>
                        <a:spcAft>
                          <a:spcPts val="30"/>
                        </a:spcAft>
                      </a:pPr>
                      <a:r>
                        <a:rPr lang="en-US" sz="1800" kern="1200" dirty="0">
                          <a:solidFill>
                            <a:schemeClr val="dk1"/>
                          </a:solidFill>
                          <a:effectLst/>
                          <a:latin typeface="+mn-lt"/>
                          <a:ea typeface="+mn-ea"/>
                          <a:cs typeface="+mn-cs"/>
                        </a:rPr>
                        <a:t>1.71341E-10</a:t>
                      </a:r>
                    </a:p>
                  </a:txBody>
                  <a:tcPr marL="68580" marR="68580" marT="0" marB="0"/>
                </a:tc>
              </a:tr>
            </a:tbl>
          </a:graphicData>
        </a:graphic>
      </p:graphicFrame>
      <p:sp>
        <p:nvSpPr>
          <p:cNvPr id="34" name="TextBox 33"/>
          <p:cNvSpPr txBox="1"/>
          <p:nvPr/>
        </p:nvSpPr>
        <p:spPr>
          <a:xfrm>
            <a:off x="36423600" y="4933890"/>
            <a:ext cx="7315200" cy="400110"/>
          </a:xfrm>
          <a:prstGeom prst="rect">
            <a:avLst/>
          </a:prstGeom>
          <a:noFill/>
        </p:spPr>
        <p:txBody>
          <a:bodyPr wrap="square" rtlCol="0">
            <a:spAutoFit/>
          </a:bodyPr>
          <a:lstStyle/>
          <a:p>
            <a:pPr algn="ctr"/>
            <a:r>
              <a:rPr lang="en-US" sz="2000" b="1" dirty="0" smtClean="0"/>
              <a:t>Table VI. Chi-square </a:t>
            </a:r>
            <a:r>
              <a:rPr lang="en-US" sz="2000" b="1" dirty="0"/>
              <a:t>statistic </a:t>
            </a:r>
            <a:r>
              <a:rPr lang="en-US" sz="2000" b="1" dirty="0" smtClean="0"/>
              <a:t>calculated </a:t>
            </a:r>
            <a:r>
              <a:rPr lang="en-US" sz="2000" b="1" dirty="0"/>
              <a:t>for each survey question</a:t>
            </a:r>
          </a:p>
        </p:txBody>
      </p:sp>
      <p:sp>
        <p:nvSpPr>
          <p:cNvPr id="37" name="Rectangle 36"/>
          <p:cNvSpPr/>
          <p:nvPr/>
        </p:nvSpPr>
        <p:spPr>
          <a:xfrm>
            <a:off x="32461200" y="18135600"/>
            <a:ext cx="11201400" cy="3108543"/>
          </a:xfrm>
          <a:prstGeom prst="rect">
            <a:avLst/>
          </a:prstGeom>
        </p:spPr>
        <p:txBody>
          <a:bodyPr wrap="square">
            <a:spAutoFit/>
          </a:bodyPr>
          <a:lstStyle/>
          <a:p>
            <a:r>
              <a:rPr lang="en-US" sz="2800" b="1" dirty="0" smtClean="0"/>
              <a:t>REFERENCES </a:t>
            </a:r>
            <a:endParaRPr lang="en-US" sz="2800" dirty="0" smtClean="0"/>
          </a:p>
          <a:p>
            <a:pPr marL="228600" lvl="0" indent="-228600">
              <a:buFont typeface="+mj-lt"/>
              <a:buAutoNum type="arabicPeriod"/>
            </a:pPr>
            <a:r>
              <a:rPr lang="en-US" sz="1200" dirty="0"/>
              <a:t>Bottoms, G., &amp; </a:t>
            </a:r>
            <a:r>
              <a:rPr lang="en-US" sz="1200" dirty="0" err="1"/>
              <a:t>Uhn</a:t>
            </a:r>
            <a:r>
              <a:rPr lang="en-US" sz="1200" dirty="0"/>
              <a:t>, J., (2001). Research Brief: </a:t>
            </a:r>
            <a:r>
              <a:rPr lang="en-US" sz="1200" i="1" dirty="0"/>
              <a:t>Project Lead the Way works: A new </a:t>
            </a:r>
            <a:r>
              <a:rPr lang="en-US" sz="1200" i="1" dirty="0" err="1"/>
              <a:t>typeof</a:t>
            </a:r>
            <a:r>
              <a:rPr lang="en-US" sz="1200" i="1" dirty="0"/>
              <a:t> career and technical program. </a:t>
            </a:r>
            <a:r>
              <a:rPr lang="en-US" sz="1200" dirty="0"/>
              <a:t>Southern Regional Education Board. Atlanta, GA.</a:t>
            </a:r>
          </a:p>
          <a:p>
            <a:pPr marL="228600" lvl="0" indent="-228600">
              <a:buFont typeface="+mj-lt"/>
              <a:buAutoNum type="arabicPeriod"/>
            </a:pPr>
            <a:r>
              <a:rPr lang="en-US" sz="1200" dirty="0" err="1"/>
              <a:t>Bronfenbrenner</a:t>
            </a:r>
            <a:r>
              <a:rPr lang="en-US" sz="1200" dirty="0"/>
              <a:t>, U., (2005). </a:t>
            </a:r>
            <a:r>
              <a:rPr lang="en-US" sz="1200" i="1" dirty="0"/>
              <a:t>Making human beings human: </a:t>
            </a:r>
            <a:r>
              <a:rPr lang="en-US" sz="1200" i="1" dirty="0" err="1"/>
              <a:t>Bioecological</a:t>
            </a:r>
            <a:r>
              <a:rPr lang="en-US" sz="1200" i="1" dirty="0"/>
              <a:t> Perspectives on human development. </a:t>
            </a:r>
            <a:r>
              <a:rPr lang="en-US" sz="1200" dirty="0"/>
              <a:t>Thousand Oaks, CA: Sage Publications, </a:t>
            </a:r>
            <a:r>
              <a:rPr lang="en-US" sz="1200" dirty="0" err="1"/>
              <a:t>Inc</a:t>
            </a:r>
            <a:endParaRPr lang="en-US" sz="1200" dirty="0"/>
          </a:p>
          <a:p>
            <a:pPr marL="228600" lvl="0" indent="-228600">
              <a:buFont typeface="+mj-lt"/>
              <a:buAutoNum type="arabicPeriod"/>
            </a:pPr>
            <a:r>
              <a:rPr lang="en-US" sz="1200" dirty="0"/>
              <a:t>Denissen, J.J., </a:t>
            </a:r>
            <a:r>
              <a:rPr lang="en-US" sz="1200" dirty="0" err="1"/>
              <a:t>Zarrett</a:t>
            </a:r>
            <a:r>
              <a:rPr lang="en-US" sz="1200" dirty="0"/>
              <a:t>, N.R., &amp; </a:t>
            </a:r>
            <a:r>
              <a:rPr lang="en-US" sz="1200" dirty="0" err="1"/>
              <a:t>Eccles</a:t>
            </a:r>
            <a:r>
              <a:rPr lang="en-US" sz="1200" dirty="0"/>
              <a:t>, J.S. (2007). I like to do it, I’m able, and I know I am: Longitudinal couplings between domain-specific achievement, self-concept, and interest</a:t>
            </a:r>
            <a:r>
              <a:rPr lang="en-US" sz="1200" i="1" dirty="0"/>
              <a:t>. Child Development</a:t>
            </a:r>
            <a:r>
              <a:rPr lang="en-US" sz="1200" dirty="0"/>
              <a:t>, </a:t>
            </a:r>
            <a:r>
              <a:rPr lang="en-US" sz="1200" i="1" dirty="0"/>
              <a:t>78</a:t>
            </a:r>
            <a:r>
              <a:rPr lang="en-US" sz="1200" dirty="0"/>
              <a:t>(2), 430-447</a:t>
            </a:r>
          </a:p>
          <a:p>
            <a:pPr marL="228600" lvl="0" indent="-228600">
              <a:buFont typeface="+mj-lt"/>
              <a:buAutoNum type="arabicPeriod"/>
            </a:pPr>
            <a:r>
              <a:rPr lang="en-US" sz="1200" dirty="0"/>
              <a:t>Freeman, R.B., (2005). </a:t>
            </a:r>
            <a:r>
              <a:rPr lang="en-US" sz="1200" i="1" dirty="0"/>
              <a:t>Does globalization of the scientific/engineering workforce threaten U.S. economic leadership? </a:t>
            </a:r>
            <a:r>
              <a:rPr lang="en-US" sz="1200" dirty="0"/>
              <a:t>Cambridge, MA: National Bureau of Economic Research</a:t>
            </a:r>
          </a:p>
          <a:p>
            <a:pPr marL="228600" lvl="0" indent="-228600">
              <a:buFont typeface="+mj-lt"/>
              <a:buAutoNum type="arabicPeriod"/>
            </a:pPr>
            <a:r>
              <a:rPr lang="en-US" sz="1200" dirty="0"/>
              <a:t>Green, S.B., &amp; </a:t>
            </a:r>
            <a:r>
              <a:rPr lang="en-US" sz="1200" dirty="0" err="1"/>
              <a:t>Salkind</a:t>
            </a:r>
            <a:r>
              <a:rPr lang="en-US" sz="1200" dirty="0"/>
              <a:t>, N.J. (2008). </a:t>
            </a:r>
            <a:r>
              <a:rPr lang="en-US" sz="1200" i="1" dirty="0"/>
              <a:t>Using SPSS for windows and </a:t>
            </a:r>
            <a:r>
              <a:rPr lang="en-US" sz="1200" i="1" dirty="0" err="1"/>
              <a:t>macintosh</a:t>
            </a:r>
            <a:r>
              <a:rPr lang="en-US" sz="1200" i="1" dirty="0"/>
              <a:t>: Analyzing and understanding data (5th ed.). </a:t>
            </a:r>
            <a:r>
              <a:rPr lang="en-US" sz="1200" dirty="0"/>
              <a:t>Upper Saddle River, NJ: Pearson Prentice Hall.</a:t>
            </a:r>
          </a:p>
          <a:p>
            <a:pPr marL="228600" lvl="0" indent="-228600">
              <a:buFont typeface="+mj-lt"/>
              <a:buAutoNum type="arabicPeriod"/>
            </a:pPr>
            <a:r>
              <a:rPr lang="en-US" sz="1200" dirty="0"/>
              <a:t>Jeffers, A., </a:t>
            </a:r>
            <a:r>
              <a:rPr lang="en-US" sz="1200" dirty="0" err="1"/>
              <a:t>Safferman</a:t>
            </a:r>
            <a:r>
              <a:rPr lang="en-US" sz="1200" dirty="0"/>
              <a:t>, A., &amp; </a:t>
            </a:r>
            <a:r>
              <a:rPr lang="en-US" sz="1200" dirty="0" err="1"/>
              <a:t>Safferman</a:t>
            </a:r>
            <a:r>
              <a:rPr lang="en-US" sz="1200" dirty="0"/>
              <a:t>, S. (2004). Understanding K-12 engineering outreach programs. </a:t>
            </a:r>
            <a:r>
              <a:rPr lang="en-US" sz="1200" i="1" dirty="0"/>
              <a:t>Journal of Professional Issues in Engineering Education and Practice, 130</a:t>
            </a:r>
            <a:r>
              <a:rPr lang="en-US" sz="1200" dirty="0"/>
              <a:t>(2), 95-108</a:t>
            </a:r>
          </a:p>
          <a:p>
            <a:pPr marL="228600" lvl="0" indent="-228600">
              <a:buFont typeface="+mj-lt"/>
              <a:buAutoNum type="arabicPeriod"/>
            </a:pPr>
            <a:r>
              <a:rPr lang="en-US" sz="1200" dirty="0"/>
              <a:t>National Center for Education Statistics, National Assessment of Educational Progress, Science Assessments (2000). U.S. Department of Education. Retrieved from http://nces.ed.gov/nationsreportcard/pdf/main2000/2002452.pdf</a:t>
            </a:r>
          </a:p>
          <a:p>
            <a:pPr marL="228600" lvl="0" indent="-228600">
              <a:buFont typeface="+mj-lt"/>
              <a:buAutoNum type="arabicPeriod"/>
            </a:pPr>
            <a:r>
              <a:rPr lang="en-US" sz="1200" dirty="0"/>
              <a:t>National Science Board (2010). </a:t>
            </a:r>
            <a:r>
              <a:rPr lang="en-US" sz="1200" i="1" dirty="0"/>
              <a:t>Science and Engineering Indicators 2010. </a:t>
            </a:r>
            <a:r>
              <a:rPr lang="en-US" sz="1200" dirty="0"/>
              <a:t>(NSB-10- 01). Arlington, VA: National Science Foundation</a:t>
            </a:r>
          </a:p>
          <a:p>
            <a:pPr marL="228600" lvl="0" indent="-228600">
              <a:buFont typeface="+mj-lt"/>
              <a:buAutoNum type="arabicPeriod"/>
            </a:pPr>
            <a:r>
              <a:rPr lang="en-US" sz="1200" i="1" dirty="0"/>
              <a:t>Rising Above the Gathering Storm</a:t>
            </a:r>
            <a:r>
              <a:rPr lang="en-US" sz="1200" dirty="0"/>
              <a:t>. </a:t>
            </a:r>
            <a:r>
              <a:rPr lang="en-US" sz="1200" dirty="0" err="1"/>
              <a:t>N.p</a:t>
            </a:r>
            <a:r>
              <a:rPr lang="en-US" sz="1200" dirty="0"/>
              <a:t>.: National Academies, 2010. Print.</a:t>
            </a:r>
          </a:p>
          <a:p>
            <a:pPr marL="228600" lvl="0" indent="-228600">
              <a:buFont typeface="+mj-lt"/>
              <a:buAutoNum type="arabicPeriod"/>
            </a:pPr>
            <a:r>
              <a:rPr lang="en-US" sz="1200" dirty="0"/>
              <a:t>Rose, </a:t>
            </a:r>
            <a:r>
              <a:rPr lang="en-US" sz="1200" dirty="0" err="1"/>
              <a:t>Andresse</a:t>
            </a:r>
            <a:r>
              <a:rPr lang="en-US" sz="1200" dirty="0"/>
              <a:t> St. "OCWW | </a:t>
            </a:r>
            <a:r>
              <a:rPr lang="en-US" sz="1200" dirty="0" err="1"/>
              <a:t>Vol</a:t>
            </a:r>
            <a:r>
              <a:rPr lang="en-US" sz="1200" dirty="0"/>
              <a:t> 39, Issue 1 | Features." </a:t>
            </a:r>
            <a:r>
              <a:rPr lang="en-US" sz="1200" i="1" dirty="0"/>
              <a:t>OCWW | </a:t>
            </a:r>
            <a:r>
              <a:rPr lang="en-US" sz="1200" i="1" dirty="0" err="1"/>
              <a:t>Vol</a:t>
            </a:r>
            <a:r>
              <a:rPr lang="en-US" sz="1200" i="1" dirty="0"/>
              <a:t> 39, Issue 1 | Features</a:t>
            </a:r>
            <a:r>
              <a:rPr lang="en-US" sz="1200" dirty="0"/>
              <a:t>. Association of American Colleges and Universities, 2013. Web. 09 Apr. 2013.</a:t>
            </a:r>
          </a:p>
          <a:p>
            <a:pPr marL="228600" indent="-228600">
              <a:buFont typeface="+mj-lt"/>
              <a:buAutoNum type="arabicPeriod"/>
            </a:pPr>
            <a:r>
              <a:rPr lang="en-US" sz="1200" dirty="0"/>
              <a:t>Wallace, J.E., &amp; Haines, V.A. (2004). The benefits of mentoring for engineering students</a:t>
            </a:r>
            <a:r>
              <a:rPr lang="en-US" sz="1200" i="1" dirty="0"/>
              <a:t>. Journal of Women and Minorities in Science and Engineering, 10</a:t>
            </a:r>
            <a:r>
              <a:rPr lang="en-US" sz="1200" dirty="0"/>
              <a:t>, 594-597</a:t>
            </a:r>
          </a:p>
        </p:txBody>
      </p:sp>
      <p:pic>
        <p:nvPicPr>
          <p:cNvPr id="39" name="Picture 38"/>
          <p:cNvPicPr>
            <a:picLocks noChangeAspect="1"/>
          </p:cNvPicPr>
          <p:nvPr/>
        </p:nvPicPr>
        <p:blipFill rotWithShape="1">
          <a:blip r:embed="rId3" cstate="print">
            <a:extLst>
              <a:ext uri="{28A0092B-C50C-407E-A947-70E740481C1C}">
                <a14:useLocalDpi xmlns:a14="http://schemas.microsoft.com/office/drawing/2010/main" val="0"/>
              </a:ext>
            </a:extLst>
          </a:blip>
          <a:srcRect t="23871" r="33026"/>
          <a:stretch/>
        </p:blipFill>
        <p:spPr>
          <a:xfrm>
            <a:off x="23205127" y="14120421"/>
            <a:ext cx="4595860" cy="6964400"/>
          </a:xfrm>
          <a:prstGeom prst="rect">
            <a:avLst/>
          </a:prstGeom>
        </p:spPr>
      </p:pic>
      <p:pic>
        <p:nvPicPr>
          <p:cNvPr id="40" name="Picture 39"/>
          <p:cNvPicPr>
            <a:picLocks noChangeAspect="1"/>
          </p:cNvPicPr>
          <p:nvPr/>
        </p:nvPicPr>
        <p:blipFill rotWithShape="1">
          <a:blip r:embed="rId4" cstate="print">
            <a:extLst>
              <a:ext uri="{28A0092B-C50C-407E-A947-70E740481C1C}">
                <a14:useLocalDpi xmlns:a14="http://schemas.microsoft.com/office/drawing/2010/main" val="0"/>
              </a:ext>
            </a:extLst>
          </a:blip>
          <a:srcRect l="41060" t="30219" r="12904"/>
          <a:stretch/>
        </p:blipFill>
        <p:spPr>
          <a:xfrm>
            <a:off x="32613600" y="14120421"/>
            <a:ext cx="3441192" cy="3912040"/>
          </a:xfrm>
          <a:prstGeom prst="rect">
            <a:avLst/>
          </a:prstGeom>
        </p:spPr>
      </p:pic>
      <p:pic>
        <p:nvPicPr>
          <p:cNvPr id="42" name="Picture 41"/>
          <p:cNvPicPr>
            <a:picLocks noChangeAspect="1"/>
          </p:cNvPicPr>
          <p:nvPr/>
        </p:nvPicPr>
        <p:blipFill rotWithShape="1">
          <a:blip r:embed="rId5" cstate="print">
            <a:extLst>
              <a:ext uri="{BEBA8EAE-BF5A-486C-A8C5-ECC9F3942E4B}">
                <a14:imgProps xmlns:a14="http://schemas.microsoft.com/office/drawing/2010/main">
                  <a14:imgLayer r:embed="rId6">
                    <a14:imgEffect>
                      <a14:brightnessContrast bright="45000" contrast="-31000"/>
                    </a14:imgEffect>
                  </a14:imgLayer>
                </a14:imgProps>
              </a:ext>
              <a:ext uri="{28A0092B-C50C-407E-A947-70E740481C1C}">
                <a14:useLocalDpi xmlns:a14="http://schemas.microsoft.com/office/drawing/2010/main" val="0"/>
              </a:ext>
            </a:extLst>
          </a:blip>
          <a:srcRect t="13773" b="7443"/>
          <a:stretch/>
        </p:blipFill>
        <p:spPr>
          <a:xfrm>
            <a:off x="393003" y="16992600"/>
            <a:ext cx="6845997" cy="4045162"/>
          </a:xfrm>
          <a:prstGeom prst="rect">
            <a:avLst/>
          </a:prstGeom>
        </p:spPr>
      </p:pic>
      <p:pic>
        <p:nvPicPr>
          <p:cNvPr id="45" name="Picture 44"/>
          <p:cNvPicPr>
            <a:picLocks noChangeAspect="1"/>
          </p:cNvPicPr>
          <p:nvPr/>
        </p:nvPicPr>
        <p:blipFill rotWithShape="1">
          <a:blip r:embed="rId7" cstate="print">
            <a:extLst>
              <a:ext uri="{BEBA8EAE-BF5A-486C-A8C5-ECC9F3942E4B}">
                <a14:imgProps xmlns:a14="http://schemas.microsoft.com/office/drawing/2010/main">
                  <a14:imgLayer r:embed="rId8">
                    <a14:imgEffect>
                      <a14:brightnessContrast bright="20000" contrast="-20000"/>
                    </a14:imgEffect>
                  </a14:imgLayer>
                </a14:imgProps>
              </a:ext>
              <a:ext uri="{28A0092B-C50C-407E-A947-70E740481C1C}">
                <a14:useLocalDpi xmlns:a14="http://schemas.microsoft.com/office/drawing/2010/main" val="0"/>
              </a:ext>
            </a:extLst>
          </a:blip>
          <a:srcRect l="11116" t="6271" r="47766" b="23911"/>
          <a:stretch/>
        </p:blipFill>
        <p:spPr>
          <a:xfrm>
            <a:off x="28073693" y="14120421"/>
            <a:ext cx="4267200" cy="5434317"/>
          </a:xfrm>
          <a:prstGeom prst="rect">
            <a:avLst/>
          </a:prstGeom>
        </p:spPr>
      </p:pic>
      <p:pic>
        <p:nvPicPr>
          <p:cNvPr id="38" name="Picture 37"/>
          <p:cNvPicPr>
            <a:picLocks noChangeAspect="1"/>
          </p:cNvPicPr>
          <p:nvPr/>
        </p:nvPicPr>
        <p:blipFill rotWithShape="1">
          <a:blip r:embed="rId9" cstate="print">
            <a:extLst>
              <a:ext uri="{28A0092B-C50C-407E-A947-70E740481C1C}">
                <a14:useLocalDpi xmlns:a14="http://schemas.microsoft.com/office/drawing/2010/main" val="0"/>
              </a:ext>
            </a:extLst>
          </a:blip>
          <a:srcRect l="10446" t="41475" r="13610"/>
          <a:stretch/>
        </p:blipFill>
        <p:spPr>
          <a:xfrm>
            <a:off x="19094106" y="17238066"/>
            <a:ext cx="3838315" cy="3945534"/>
          </a:xfrm>
          <a:prstGeom prst="rect">
            <a:avLst/>
          </a:prstGeom>
        </p:spPr>
      </p:pic>
      <p:sp>
        <p:nvSpPr>
          <p:cNvPr id="43" name="Rectangle 42"/>
          <p:cNvSpPr/>
          <p:nvPr/>
        </p:nvSpPr>
        <p:spPr>
          <a:xfrm>
            <a:off x="15468600" y="13258800"/>
            <a:ext cx="6172200" cy="3908762"/>
          </a:xfrm>
          <a:prstGeom prst="rect">
            <a:avLst/>
          </a:prstGeom>
        </p:spPr>
        <p:txBody>
          <a:bodyPr wrap="square">
            <a:spAutoFit/>
          </a:bodyPr>
          <a:lstStyle/>
          <a:p>
            <a:pPr algn="just"/>
            <a:r>
              <a:rPr lang="en-US" sz="2800" b="1" dirty="0" smtClean="0"/>
              <a:t>FOCUS QUESTIONS</a:t>
            </a:r>
            <a:endParaRPr lang="en-US" sz="2000" b="1" dirty="0" smtClean="0"/>
          </a:p>
          <a:p>
            <a:pPr algn="just"/>
            <a:r>
              <a:rPr lang="en-US" sz="2000" dirty="0" smtClean="0"/>
              <a:t>What is the impact of students participating in STEM courses in the choice of college majors?</a:t>
            </a:r>
          </a:p>
          <a:p>
            <a:pPr algn="just"/>
            <a:endParaRPr lang="en-US" sz="2000" dirty="0"/>
          </a:p>
          <a:p>
            <a:pPr algn="just"/>
            <a:r>
              <a:rPr lang="en-US" sz="2000" dirty="0" smtClean="0"/>
              <a:t>What is the impact of students participating in </a:t>
            </a:r>
            <a:r>
              <a:rPr lang="en-US" sz="2000" dirty="0" err="1" smtClean="0"/>
              <a:t>CReSIS</a:t>
            </a:r>
            <a:r>
              <a:rPr lang="en-US" sz="2000" dirty="0" smtClean="0"/>
              <a:t> Summer Program in the choice of college majors?</a:t>
            </a:r>
          </a:p>
          <a:p>
            <a:pPr algn="just"/>
            <a:endParaRPr lang="en-US" sz="2000" dirty="0"/>
          </a:p>
          <a:p>
            <a:pPr algn="just"/>
            <a:r>
              <a:rPr lang="en-US" sz="2000" dirty="0" smtClean="0"/>
              <a:t>What is the impact of students participating in STEM activities/labs in the choice of college majors?</a:t>
            </a:r>
          </a:p>
          <a:p>
            <a:pPr algn="just"/>
            <a:endParaRPr lang="en-US" sz="2000" dirty="0"/>
          </a:p>
          <a:p>
            <a:pPr algn="just"/>
            <a:r>
              <a:rPr lang="en-US" sz="2000" dirty="0" smtClean="0"/>
              <a:t>What is the impact of students using STEM curriculum in the choice of college majors?</a:t>
            </a:r>
          </a:p>
        </p:txBody>
      </p:sp>
      <p:pic>
        <p:nvPicPr>
          <p:cNvPr id="36" name="Picture 35"/>
          <p:cNvPicPr/>
          <p:nvPr/>
        </p:nvPicPr>
        <p:blipFill>
          <a:blip r:embed="rId10">
            <a:extLst>
              <a:ext uri="{28A0092B-C50C-407E-A947-70E740481C1C}">
                <a14:useLocalDpi xmlns:a14="http://schemas.microsoft.com/office/drawing/2010/main" val="0"/>
              </a:ext>
            </a:extLst>
          </a:blip>
          <a:srcRect/>
          <a:stretch>
            <a:fillRect/>
          </a:stretch>
        </p:blipFill>
        <p:spPr bwMode="auto">
          <a:xfrm>
            <a:off x="37590412" y="4391860"/>
            <a:ext cx="4829175" cy="466725"/>
          </a:xfrm>
          <a:prstGeom prst="rect">
            <a:avLst/>
          </a:prstGeom>
          <a:noFill/>
          <a:ln>
            <a:noFill/>
          </a:ln>
        </p:spPr>
      </p:pic>
      <p:pic>
        <p:nvPicPr>
          <p:cNvPr id="41" name="Picture 40"/>
          <p:cNvPicPr>
            <a:picLocks noChangeAspect="1"/>
          </p:cNvPicPr>
          <p:nvPr/>
        </p:nvPicPr>
        <p:blipFill rotWithShape="1">
          <a:blip r:embed="rId11" cstate="print">
            <a:extLst>
              <a:ext uri="{BEBA8EAE-BF5A-486C-A8C5-ECC9F3942E4B}">
                <a14:imgProps xmlns:a14="http://schemas.microsoft.com/office/drawing/2010/main">
                  <a14:imgLayer r:embed="rId12">
                    <a14:imgEffect>
                      <a14:brightnessContrast bright="20000" contrast="-20000"/>
                    </a14:imgEffect>
                  </a14:imgLayer>
                </a14:imgProps>
              </a:ext>
              <a:ext uri="{28A0092B-C50C-407E-A947-70E740481C1C}">
                <a14:useLocalDpi xmlns:a14="http://schemas.microsoft.com/office/drawing/2010/main" val="0"/>
              </a:ext>
            </a:extLst>
          </a:blip>
          <a:srcRect l="3726" r="35718"/>
          <a:stretch/>
        </p:blipFill>
        <p:spPr>
          <a:xfrm>
            <a:off x="15570066" y="17238066"/>
            <a:ext cx="3251334" cy="4026815"/>
          </a:xfrm>
          <a:prstGeom prst="rect">
            <a:avLst/>
          </a:prstGeom>
        </p:spPr>
      </p:pic>
    </p:spTree>
    <p:extLst>
      <p:ext uri="{BB962C8B-B14F-4D97-AF65-F5344CB8AC3E}">
        <p14:creationId xmlns:p14="http://schemas.microsoft.com/office/powerpoint/2010/main" val="346341943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1552</TotalTime>
  <Words>2031</Words>
  <Application>Microsoft Office PowerPoint</Application>
  <PresentationFormat>Custom</PresentationFormat>
  <Paragraphs>196</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MMT</dc:creator>
  <cp:lastModifiedBy>MMT</cp:lastModifiedBy>
  <cp:revision>65</cp:revision>
  <dcterms:created xsi:type="dcterms:W3CDTF">2012-05-02T16:05:26Z</dcterms:created>
  <dcterms:modified xsi:type="dcterms:W3CDTF">2013-04-22T18:06:12Z</dcterms:modified>
</cp:coreProperties>
</file>